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2"/>
  </p:notesMasterIdLst>
  <p:handoutMasterIdLst>
    <p:handoutMasterId r:id="rId43"/>
  </p:handoutMasterIdLst>
  <p:sldIdLst>
    <p:sldId id="256" r:id="rId2"/>
    <p:sldId id="257" r:id="rId3"/>
    <p:sldId id="292" r:id="rId4"/>
    <p:sldId id="258" r:id="rId5"/>
    <p:sldId id="259" r:id="rId6"/>
    <p:sldId id="260" r:id="rId7"/>
    <p:sldId id="261" r:id="rId8"/>
    <p:sldId id="262" r:id="rId9"/>
    <p:sldId id="263" r:id="rId10"/>
    <p:sldId id="264" r:id="rId11"/>
    <p:sldId id="291" r:id="rId12"/>
    <p:sldId id="265" r:id="rId13"/>
    <p:sldId id="266" r:id="rId14"/>
    <p:sldId id="267" r:id="rId15"/>
    <p:sldId id="268" r:id="rId16"/>
    <p:sldId id="269" r:id="rId17"/>
    <p:sldId id="270" r:id="rId18"/>
    <p:sldId id="271" r:id="rId19"/>
    <p:sldId id="272" r:id="rId20"/>
    <p:sldId id="273" r:id="rId21"/>
    <p:sldId id="274" r:id="rId22"/>
    <p:sldId id="275" r:id="rId23"/>
    <p:sldId id="277" r:id="rId24"/>
    <p:sldId id="278" r:id="rId25"/>
    <p:sldId id="279" r:id="rId26"/>
    <p:sldId id="280" r:id="rId27"/>
    <p:sldId id="285" r:id="rId28"/>
    <p:sldId id="286" r:id="rId29"/>
    <p:sldId id="287" r:id="rId30"/>
    <p:sldId id="288" r:id="rId31"/>
    <p:sldId id="281" r:id="rId32"/>
    <p:sldId id="294" r:id="rId33"/>
    <p:sldId id="295" r:id="rId34"/>
    <p:sldId id="296" r:id="rId35"/>
    <p:sldId id="297" r:id="rId36"/>
    <p:sldId id="289" r:id="rId37"/>
    <p:sldId id="276" r:id="rId38"/>
    <p:sldId id="293" r:id="rId39"/>
    <p:sldId id="284" r:id="rId40"/>
    <p:sldId id="290" r:id="rId41"/>
  </p:sldIdLst>
  <p:sldSz cx="9144000" cy="5143500" type="screen16x9"/>
  <p:notesSz cx="9144000" cy="6858000"/>
  <p:embeddedFontLst>
    <p:embeddedFont>
      <p:font typeface="Bebas Neue" panose="020B0606020202050201" pitchFamily="34" charset="0"/>
      <p:regular r:id="rId44"/>
    </p:embeddedFont>
    <p:embeddedFont>
      <p:font typeface="Quire Sans" panose="020B0502040400020003" pitchFamily="34" charset="0"/>
      <p:regular r:id="rId45"/>
      <p:bold r:id="rId46"/>
      <p:italic r:id="rId47"/>
      <p:boldItalic r:id="rId48"/>
    </p:embeddedFont>
    <p:embeddedFont>
      <p:font typeface="Reem Kufi" pitchFamily="2"/>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gT0VR3pHVGYy3A91fOpesOGJYaF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87" autoAdjust="0"/>
  </p:normalViewPr>
  <p:slideViewPr>
    <p:cSldViewPr snapToGrid="0">
      <p:cViewPr varScale="1">
        <p:scale>
          <a:sx n="96" d="100"/>
          <a:sy n="96" d="100"/>
        </p:scale>
        <p:origin x="1038" y="84"/>
      </p:cViewPr>
      <p:guideLst/>
    </p:cSldViewPr>
  </p:slideViewPr>
  <p:notesTextViewPr>
    <p:cViewPr>
      <p:scale>
        <a:sx n="3" d="2"/>
        <a:sy n="3" d="2"/>
      </p:scale>
      <p:origin x="0" y="0"/>
    </p:cViewPr>
  </p:notesTextViewPr>
  <p:notesViewPr>
    <p:cSldViewPr snapToGrid="0">
      <p:cViewPr varScale="1">
        <p:scale>
          <a:sx n="87" d="100"/>
          <a:sy n="87" d="100"/>
        </p:scale>
        <p:origin x="226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2F06AA8-765F-3714-F8ED-F880C0BA9748}"/>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0B956CB6-7E8C-4D48-B0EB-FF1F3C38B868}" type="slidenum">
              <a:rPr lang="en-US" smtClean="0"/>
              <a:t>‹#›</a:t>
            </a:fld>
            <a:endParaRPr lang="en-US"/>
          </a:p>
        </p:txBody>
      </p:sp>
    </p:spTree>
    <p:extLst>
      <p:ext uri="{BB962C8B-B14F-4D97-AF65-F5344CB8AC3E}">
        <p14:creationId xmlns:p14="http://schemas.microsoft.com/office/powerpoint/2010/main" val="2013957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9: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dirty="0"/>
              <a:t>This means there are so many places to go when trying to manage even the simplest tasks regarding users and their community</a:t>
            </a:r>
            <a:br>
              <a:rPr lang="en-US" dirty="0"/>
            </a:br>
            <a:r>
              <a:rPr lang="en-US" dirty="0"/>
              <a:t>so for example if the admin wants to manage all his users he will have to access the setup home but when </a:t>
            </a:r>
            <a:r>
              <a:rPr lang="en-US" dirty="0" err="1"/>
              <a:t>accesing</a:t>
            </a:r>
            <a:r>
              <a:rPr lang="en-US" dirty="0"/>
              <a:t> his community users he will have to access a </a:t>
            </a:r>
            <a:r>
              <a:rPr lang="en-US" dirty="0" err="1"/>
              <a:t>diffrent</a:t>
            </a:r>
            <a:r>
              <a:rPr lang="en-US" dirty="0"/>
              <a:t> interface that takes so much time to load</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9: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This means there are so many places to go when trying to manage even the simplest tasks regarding users and their community</a:t>
            </a:r>
            <a:br>
              <a:rPr lang="en-US"/>
            </a:br>
            <a:r>
              <a:rPr lang="en-US"/>
              <a:t>so for example if the admin wants to manage all his users he will have to access the setup home but when accesing his community users he will have to access a diffrent interface that takes so much time to load</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18139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1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1369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2: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09951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3: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Noto Sans Symbols"/>
              <a:buChar char="⮚"/>
            </a:pPr>
            <a:r>
              <a:rPr lang="en-US" b="1"/>
              <a:t>User-Friendly Interface</a:t>
            </a:r>
            <a:r>
              <a:rPr lang="en-US"/>
              <a:t>: HubSpot's user interface is designed to be user-friendly, making it easy to manage user accounts, roles, and permissions. This helps businesses save time and increase efficiency when managing users.</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Role-Based Access: </a:t>
            </a:r>
            <a:r>
              <a:rPr lang="en-US"/>
              <a:t>HubSpot's role-based access control allows businesses to create custom roles and assign specific permissions to users based on their roles. This ensures that users only have access to the tools and data they need to do their jobs effectively.</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User Activity Tracking: </a:t>
            </a:r>
            <a:r>
              <a:rPr lang="en-US"/>
              <a:t>HubSpot tracks user activity, allowing businesses to monitor user behavior and ensure compliance with company policies and regulations.</a:t>
            </a:r>
            <a:endParaRPr/>
          </a:p>
          <a:p>
            <a:pPr marL="285750" lvl="0" indent="-215900" algn="l" rtl="0">
              <a:lnSpc>
                <a:spcPct val="100000"/>
              </a:lnSpc>
              <a:spcBef>
                <a:spcPts val="0"/>
              </a:spcBef>
              <a:spcAft>
                <a:spcPts val="0"/>
              </a:spcAft>
              <a:buSzPts val="1100"/>
              <a:buFont typeface="Noto Sans Symbols"/>
              <a:buNone/>
            </a:pP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Complexity:</a:t>
            </a:r>
            <a:r>
              <a:rPr lang="en-US"/>
              <a:t> While HubSpot's user management interface is user-friendly, it can be complex, particularly for businesses with a large number of users. This may require more time and effort to manage and configure.</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Cost: </a:t>
            </a:r>
            <a:r>
              <a:rPr lang="en-US"/>
              <a:t>HubSpot's pricing structure is based on the number of contacts in a business's database, which can make it more expensive for businesses with larger teams. This may be a concern for businesses with many users who require access to HubSpot's tools and features.</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Learning Curve: </a:t>
            </a:r>
            <a:r>
              <a:rPr lang="en-US"/>
              <a:t>For businesses new to HubSpot, there may be a learning curve when it comes to managing users and configuring access control. This may require additional training or resources.</a:t>
            </a:r>
            <a:endParaRPr/>
          </a:p>
          <a:p>
            <a:pPr marL="285750" lvl="0" indent="-215900" algn="l" rtl="0">
              <a:lnSpc>
                <a:spcPct val="100000"/>
              </a:lnSpc>
              <a:spcBef>
                <a:spcPts val="0"/>
              </a:spcBef>
              <a:spcAft>
                <a:spcPts val="0"/>
              </a:spcAft>
              <a:buSzPts val="1100"/>
              <a:buFont typeface="Noto Sans Symbols"/>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86450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14: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40051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Noto Sans Symbols"/>
              <a:buChar char="⮚"/>
            </a:pPr>
            <a:r>
              <a:rPr lang="en-US" b="1"/>
              <a:t>User Analytics</a:t>
            </a:r>
            <a:r>
              <a:rPr lang="en-US"/>
              <a:t>: Zendesk provides user analytics, allowing businesses to monitor user behavior and identify areas for improvement in the support process.</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Customizable Notifications: </a:t>
            </a:r>
            <a:r>
              <a:rPr lang="en-US"/>
              <a:t>Zendesk allows businesses to set up custom notifications for user actions, such as ticket creation or update. This helps ensure that teams stay informed and can take action quickly.</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User Collaboration: </a:t>
            </a:r>
            <a:r>
              <a:rPr lang="en-US"/>
              <a:t>Zendesk provides tools for user collaboration, such as shared views and comments, allowing teams to work together more efficiently.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285750" lvl="0" indent="-285750" algn="l" rtl="0">
              <a:lnSpc>
                <a:spcPct val="100000"/>
              </a:lnSpc>
              <a:spcBef>
                <a:spcPts val="0"/>
              </a:spcBef>
              <a:spcAft>
                <a:spcPts val="0"/>
              </a:spcAft>
              <a:buSzPts val="1100"/>
              <a:buFont typeface="Noto Sans Symbols"/>
              <a:buChar char="⮚"/>
            </a:pPr>
            <a:r>
              <a:rPr lang="en-US" b="1"/>
              <a:t>Limited Permissions:</a:t>
            </a:r>
            <a:r>
              <a:rPr lang="en-US"/>
              <a:t> Zendesk's role-based access control may not offer as much granularity as some businesses require. For example, it may not be possible to create custom permissions for individual users or specific tasks.</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Limited Customization: </a:t>
            </a:r>
            <a:r>
              <a:rPr lang="en-US"/>
              <a:t>While Zendesk's user interface is user-friendly, it may not offer as much customization as some businesses require. This may be a concern for businesses with specific branding or customization requirements.</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Cost: </a:t>
            </a:r>
            <a:r>
              <a:rPr lang="en-US"/>
              <a:t>Zendesk's pricing structure is based on the number of agents, or users who interact with customers, which can make it more expensive for businesses with larger teams. This may be a concern for businesses with many users who require access to Zendesk's tools and features.</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34628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1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16280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17: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Noto Sans Symbols"/>
              <a:buChar char="⮚"/>
            </a:pPr>
            <a:r>
              <a:rPr lang="en-US" b="1"/>
              <a:t>Customizable Workflows</a:t>
            </a:r>
            <a:r>
              <a:rPr lang="en-US"/>
              <a:t>: Conga offers customizable workflows, allowing businesses to automate document creation and approval processes and ensure that documents are routed to the right people at the right time.</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Centralized User Management: </a:t>
            </a:r>
            <a:r>
              <a:rPr lang="en-US"/>
              <a:t>Conga provides a centralized user management system, allowing businesses to manage all their users from one central location. This saves time and ensures consistency across the organization.</a:t>
            </a:r>
            <a:endParaRPr/>
          </a:p>
          <a:p>
            <a:pPr marL="285750" lvl="0" indent="-215900" algn="l" rtl="0">
              <a:lnSpc>
                <a:spcPct val="100000"/>
              </a:lnSpc>
              <a:spcBef>
                <a:spcPts val="0"/>
              </a:spcBef>
              <a:spcAft>
                <a:spcPts val="0"/>
              </a:spcAft>
              <a:buSzPts val="1100"/>
              <a:buFont typeface="Noto Sans Symbols"/>
              <a:buNone/>
            </a:pPr>
            <a:endParaRPr b="1"/>
          </a:p>
          <a:p>
            <a:pPr marL="285750" lvl="0" indent="-285750" algn="l" rtl="0">
              <a:lnSpc>
                <a:spcPct val="100000"/>
              </a:lnSpc>
              <a:spcBef>
                <a:spcPts val="0"/>
              </a:spcBef>
              <a:spcAft>
                <a:spcPts val="0"/>
              </a:spcAft>
              <a:buSzPts val="1100"/>
              <a:buFont typeface="Noto Sans Symbols"/>
              <a:buChar char="⮚"/>
            </a:pPr>
            <a:r>
              <a:rPr lang="en-US" b="1"/>
              <a:t>Collaboration Tools: </a:t>
            </a:r>
            <a:r>
              <a:rPr lang="en-US"/>
              <a:t>Conga provides tools for user collaboration, such as document sharing and commenting, allowing teams to work together more efficiently.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285750" lvl="0" indent="-285750" algn="l" rtl="0">
              <a:lnSpc>
                <a:spcPct val="100000"/>
              </a:lnSpc>
              <a:spcBef>
                <a:spcPts val="0"/>
              </a:spcBef>
              <a:spcAft>
                <a:spcPts val="0"/>
              </a:spcAft>
              <a:buSzPts val="1100"/>
              <a:buFont typeface="Noto Sans Symbols"/>
              <a:buChar char="⮚"/>
            </a:pPr>
            <a:r>
              <a:rPr lang="en-US" b="1"/>
              <a:t>Limited Integrations:</a:t>
            </a:r>
            <a:r>
              <a:rPr lang="en-US"/>
              <a:t> While Conga integrates with several third-party applications, some businesses may require integrations with more specialized tools or systems, which may not be available.</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Cost: </a:t>
            </a:r>
            <a:r>
              <a:rPr lang="en-US"/>
              <a:t>Conga's pricing structure can be more expensive for businesses with larger teams. This may be a concern for businesses with many users who require access to Conga's tools and features.</a:t>
            </a:r>
            <a:endParaRPr/>
          </a:p>
          <a:p>
            <a:pPr marL="285750" lvl="0" indent="-215900" algn="l" rtl="0">
              <a:lnSpc>
                <a:spcPct val="100000"/>
              </a:lnSpc>
              <a:spcBef>
                <a:spcPts val="0"/>
              </a:spcBef>
              <a:spcAft>
                <a:spcPts val="0"/>
              </a:spcAft>
              <a:buSzPts val="1100"/>
              <a:buFont typeface="Noto Sans Symbols"/>
              <a:buNone/>
            </a:pPr>
            <a:endParaRPr/>
          </a:p>
          <a:p>
            <a:pPr marL="285750" lvl="0" indent="-285750" algn="l" rtl="0">
              <a:lnSpc>
                <a:spcPct val="100000"/>
              </a:lnSpc>
              <a:spcBef>
                <a:spcPts val="0"/>
              </a:spcBef>
              <a:spcAft>
                <a:spcPts val="0"/>
              </a:spcAft>
              <a:buSzPts val="1100"/>
              <a:buFont typeface="Noto Sans Symbols"/>
              <a:buChar char="⮚"/>
            </a:pPr>
            <a:r>
              <a:rPr lang="en-US" b="1"/>
              <a:t>Complexity: </a:t>
            </a:r>
            <a:r>
              <a:rPr lang="en-US"/>
              <a:t>Conga's user management interface can be complex, particularly for businesses with a large number of users. This may require more time and effort to manage and configure.</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7076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2: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8: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5973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9: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5889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2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1828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22: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23: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24: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69005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01924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137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4: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58900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45756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2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2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323151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2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23840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2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151615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2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0214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22: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02023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2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dirty="0">
                <a:solidFill>
                  <a:srgbClr val="DBD8D3"/>
                </a:solidFill>
                <a:latin typeface="arial"/>
                <a:ea typeface="arial"/>
                <a:cs typeface="arial"/>
                <a:sym typeface="arial"/>
              </a:rPr>
              <a:t>SLDS: Salesforce Lightning Design System</a:t>
            </a:r>
            <a:endParaRPr dirty="0"/>
          </a:p>
          <a:p>
            <a:pPr marL="0" lvl="0" indent="0" algn="l" rtl="0">
              <a:lnSpc>
                <a:spcPct val="100000"/>
              </a:lnSpc>
              <a:spcBef>
                <a:spcPts val="0"/>
              </a:spcBef>
              <a:spcAft>
                <a:spcPts val="0"/>
              </a:spcAft>
              <a:buSzPts val="1100"/>
              <a:buNone/>
            </a:pPr>
            <a:endParaRPr b="0" i="0" dirty="0">
              <a:solidFill>
                <a:srgbClr val="DBD8D3"/>
              </a:solidFill>
              <a:latin typeface="arial"/>
              <a:ea typeface="arial"/>
              <a:cs typeface="arial"/>
              <a:sym typeface="arial"/>
            </a:endParaRPr>
          </a:p>
          <a:p>
            <a:pPr marL="0" lvl="0" indent="0" algn="l" rtl="0">
              <a:lnSpc>
                <a:spcPct val="100000"/>
              </a:lnSpc>
              <a:spcBef>
                <a:spcPts val="0"/>
              </a:spcBef>
              <a:spcAft>
                <a:spcPts val="0"/>
              </a:spcAft>
              <a:buSzPts val="1100"/>
              <a:buNone/>
            </a:pPr>
            <a:r>
              <a:rPr lang="en-US" b="0" i="0" dirty="0">
                <a:solidFill>
                  <a:srgbClr val="DBD8D3"/>
                </a:solidFill>
                <a:latin typeface="arial"/>
                <a:ea typeface="arial"/>
                <a:cs typeface="arial"/>
                <a:sym typeface="arial"/>
              </a:rPr>
              <a:t>SOSL : Salesforce Object Search Language</a:t>
            </a:r>
            <a:endParaRPr dirty="0"/>
          </a:p>
        </p:txBody>
      </p:sp>
    </p:spTree>
    <p:extLst>
      <p:ext uri="{BB962C8B-B14F-4D97-AF65-F5344CB8AC3E}">
        <p14:creationId xmlns:p14="http://schemas.microsoft.com/office/powerpoint/2010/main" val="1573808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4: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You can mention </a:t>
            </a:r>
            <a:r>
              <a:rPr lang="fr-FR" dirty="0" err="1"/>
              <a:t>that</a:t>
            </a:r>
            <a:r>
              <a:rPr lang="fr-FR" dirty="0"/>
              <a:t> the app </a:t>
            </a:r>
            <a:r>
              <a:rPr lang="fr-FR" dirty="0" err="1"/>
              <a:t>is</a:t>
            </a:r>
            <a:r>
              <a:rPr lang="fr-FR" dirty="0"/>
              <a:t> </a:t>
            </a:r>
            <a:r>
              <a:rPr lang="fr-FR" dirty="0" err="1"/>
              <a:t>deployed</a:t>
            </a:r>
            <a:r>
              <a:rPr lang="fr-FR" dirty="0"/>
              <a:t> and accessible in the phone</a:t>
            </a:r>
            <a:endParaRPr dirty="0"/>
          </a:p>
        </p:txBody>
      </p:sp>
    </p:spTree>
    <p:extLst>
      <p:ext uri="{BB962C8B-B14F-4D97-AF65-F5344CB8AC3E}">
        <p14:creationId xmlns:p14="http://schemas.microsoft.com/office/powerpoint/2010/main" val="2132400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29: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2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2079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4: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This usecase table is given as an example from the creators of salesforce to help define salesforce better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7: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8: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1EADF"/>
        </a:solidFill>
        <a:effectLst/>
      </p:bgPr>
    </p:bg>
    <p:spTree>
      <p:nvGrpSpPr>
        <p:cNvPr id="1" name="Shape 8"/>
        <p:cNvGrpSpPr/>
        <p:nvPr/>
      </p:nvGrpSpPr>
      <p:grpSpPr>
        <a:xfrm>
          <a:off x="0" y="0"/>
          <a:ext cx="0" cy="0"/>
          <a:chOff x="0" y="0"/>
          <a:chExt cx="0" cy="0"/>
        </a:xfrm>
      </p:grpSpPr>
      <p:pic>
        <p:nvPicPr>
          <p:cNvPr id="9" name="Google Shape;9;p3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0" name="Google Shape;10;p3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 name="Google Shape;11;p31"/>
          <p:cNvSpPr txBox="1">
            <a:spLocks noGrp="1"/>
          </p:cNvSpPr>
          <p:nvPr>
            <p:ph type="ctrTitle"/>
          </p:nvPr>
        </p:nvSpPr>
        <p:spPr>
          <a:xfrm>
            <a:off x="713226" y="892350"/>
            <a:ext cx="5339100" cy="2814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l">
              <a:lnSpc>
                <a:spcPct val="90000"/>
              </a:lnSpc>
              <a:spcBef>
                <a:spcPts val="0"/>
              </a:spcBef>
              <a:spcAft>
                <a:spcPts val="0"/>
              </a:spcAft>
              <a:buClr>
                <a:srgbClr val="191919"/>
              </a:buClr>
              <a:buSzPts val="5200"/>
              <a:buNone/>
              <a:defRPr sz="8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2" name="Google Shape;12;p31"/>
          <p:cNvSpPr txBox="1">
            <a:spLocks noGrp="1"/>
          </p:cNvSpPr>
          <p:nvPr>
            <p:ph type="subTitle" idx="1"/>
          </p:nvPr>
        </p:nvSpPr>
        <p:spPr>
          <a:xfrm>
            <a:off x="713226" y="3857550"/>
            <a:ext cx="5339100" cy="393600"/>
          </a:xfrm>
          <a:prstGeom prst="rect">
            <a:avLst/>
          </a:prstGeom>
          <a:solidFill>
            <a:schemeClr val="dk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 name="Google Shape;13;p31"/>
          <p:cNvSpPr>
            <a:spLocks noGrp="1"/>
          </p:cNvSpPr>
          <p:nvPr>
            <p:ph type="pic" idx="2"/>
          </p:nvPr>
        </p:nvSpPr>
        <p:spPr>
          <a:xfrm>
            <a:off x="5106950" y="539500"/>
            <a:ext cx="3331200" cy="4064400"/>
          </a:xfrm>
          <a:prstGeom prst="rect">
            <a:avLst/>
          </a:prstGeom>
          <a:noFill/>
          <a:ln>
            <a:noFill/>
          </a:ln>
        </p:spPr>
      </p:sp>
      <p:pic>
        <p:nvPicPr>
          <p:cNvPr id="14" name="Google Shape;14;p31"/>
          <p:cNvPicPr preferRelativeResize="0"/>
          <p:nvPr/>
        </p:nvPicPr>
        <p:blipFill rotWithShape="1">
          <a:blip r:embed="rId3">
            <a:alphaModFix/>
          </a:blip>
          <a:srcRect/>
          <a:stretch/>
        </p:blipFill>
        <p:spPr>
          <a:xfrm>
            <a:off x="3228850" y="-3645500"/>
            <a:ext cx="51435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5"/>
        <p:cNvGrpSpPr/>
        <p:nvPr/>
      </p:nvGrpSpPr>
      <p:grpSpPr>
        <a:xfrm>
          <a:off x="0" y="0"/>
          <a:ext cx="0" cy="0"/>
          <a:chOff x="0" y="0"/>
          <a:chExt cx="0" cy="0"/>
        </a:xfrm>
      </p:grpSpPr>
      <p:pic>
        <p:nvPicPr>
          <p:cNvPr id="16" name="Google Shape;16;p32"/>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 name="Google Shape;17;p32"/>
          <p:cNvPicPr preferRelativeResize="0"/>
          <p:nvPr/>
        </p:nvPicPr>
        <p:blipFill rotWithShape="1">
          <a:blip r:embed="rId3">
            <a:alphaModFix amt="80000"/>
          </a:blip>
          <a:srcRect/>
          <a:stretch/>
        </p:blipFill>
        <p:spPr>
          <a:xfrm>
            <a:off x="3287275" y="-2187725"/>
            <a:ext cx="5143500" cy="5143500"/>
          </a:xfrm>
          <a:prstGeom prst="rect">
            <a:avLst/>
          </a:prstGeom>
          <a:noFill/>
          <a:ln>
            <a:noFill/>
          </a:ln>
        </p:spPr>
      </p:pic>
      <p:pic>
        <p:nvPicPr>
          <p:cNvPr id="18" name="Google Shape;18;p32"/>
          <p:cNvPicPr preferRelativeResize="0"/>
          <p:nvPr/>
        </p:nvPicPr>
        <p:blipFill rotWithShape="1">
          <a:blip r:embed="rId4">
            <a:alphaModFix/>
          </a:blip>
          <a:srcRect/>
          <a:stretch/>
        </p:blipFill>
        <p:spPr>
          <a:xfrm>
            <a:off x="-2058675" y="3273625"/>
            <a:ext cx="5143500" cy="5143500"/>
          </a:xfrm>
          <a:prstGeom prst="rect">
            <a:avLst/>
          </a:prstGeom>
          <a:noFill/>
          <a:ln>
            <a:noFill/>
          </a:ln>
        </p:spPr>
      </p:pic>
      <p:sp>
        <p:nvSpPr>
          <p:cNvPr id="19" name="Google Shape;19;p32"/>
          <p:cNvSpPr txBox="1">
            <a:spLocks noGrp="1"/>
          </p:cNvSpPr>
          <p:nvPr>
            <p:ph type="subTitle" idx="1"/>
          </p:nvPr>
        </p:nvSpPr>
        <p:spPr>
          <a:xfrm>
            <a:off x="1988936" y="2076300"/>
            <a:ext cx="2559900" cy="63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 name="Google Shape;20;p32"/>
          <p:cNvSpPr txBox="1">
            <a:spLocks noGrp="1"/>
          </p:cNvSpPr>
          <p:nvPr>
            <p:ph type="subTitle" idx="2"/>
          </p:nvPr>
        </p:nvSpPr>
        <p:spPr>
          <a:xfrm>
            <a:off x="5396156" y="2076300"/>
            <a:ext cx="25602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 name="Google Shape;21;p32"/>
          <p:cNvSpPr txBox="1">
            <a:spLocks noGrp="1"/>
          </p:cNvSpPr>
          <p:nvPr>
            <p:ph type="subTitle" idx="3"/>
          </p:nvPr>
        </p:nvSpPr>
        <p:spPr>
          <a:xfrm>
            <a:off x="1988936" y="3898750"/>
            <a:ext cx="25599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 name="Google Shape;22;p32"/>
          <p:cNvSpPr txBox="1">
            <a:spLocks noGrp="1"/>
          </p:cNvSpPr>
          <p:nvPr>
            <p:ph type="subTitle" idx="4"/>
          </p:nvPr>
        </p:nvSpPr>
        <p:spPr>
          <a:xfrm>
            <a:off x="5396156" y="3898753"/>
            <a:ext cx="25602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 name="Google Shape;23;p32"/>
          <p:cNvSpPr txBox="1">
            <a:spLocks noGrp="1"/>
          </p:cNvSpPr>
          <p:nvPr>
            <p:ph type="title"/>
          </p:nvPr>
        </p:nvSpPr>
        <p:spPr>
          <a:xfrm>
            <a:off x="720000" y="445025"/>
            <a:ext cx="7704000" cy="73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4" name="Google Shape;24;p32"/>
          <p:cNvSpPr txBox="1">
            <a:spLocks noGrp="1"/>
          </p:cNvSpPr>
          <p:nvPr>
            <p:ph type="title" idx="5"/>
          </p:nvPr>
        </p:nvSpPr>
        <p:spPr>
          <a:xfrm>
            <a:off x="1187636" y="1490774"/>
            <a:ext cx="733500" cy="7335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5" name="Google Shape;25;p32"/>
          <p:cNvSpPr txBox="1">
            <a:spLocks noGrp="1"/>
          </p:cNvSpPr>
          <p:nvPr>
            <p:ph type="title" idx="6"/>
          </p:nvPr>
        </p:nvSpPr>
        <p:spPr>
          <a:xfrm>
            <a:off x="1188784" y="3314148"/>
            <a:ext cx="731400" cy="7314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6" name="Google Shape;26;p32"/>
          <p:cNvSpPr txBox="1">
            <a:spLocks noGrp="1"/>
          </p:cNvSpPr>
          <p:nvPr>
            <p:ph type="title" idx="7"/>
          </p:nvPr>
        </p:nvSpPr>
        <p:spPr>
          <a:xfrm>
            <a:off x="4605212" y="1491817"/>
            <a:ext cx="731400" cy="7314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7" name="Google Shape;27;p32"/>
          <p:cNvSpPr txBox="1">
            <a:spLocks noGrp="1"/>
          </p:cNvSpPr>
          <p:nvPr>
            <p:ph type="title" idx="8"/>
          </p:nvPr>
        </p:nvSpPr>
        <p:spPr>
          <a:xfrm>
            <a:off x="4605212" y="3314150"/>
            <a:ext cx="731400" cy="7314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8" name="Google Shape;28;p32"/>
          <p:cNvSpPr txBox="1">
            <a:spLocks noGrp="1"/>
          </p:cNvSpPr>
          <p:nvPr>
            <p:ph type="subTitle" idx="9"/>
          </p:nvPr>
        </p:nvSpPr>
        <p:spPr>
          <a:xfrm>
            <a:off x="1988936" y="1457250"/>
            <a:ext cx="2559900" cy="73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 name="Google Shape;29;p32"/>
          <p:cNvSpPr txBox="1">
            <a:spLocks noGrp="1"/>
          </p:cNvSpPr>
          <p:nvPr>
            <p:ph type="subTitle" idx="13"/>
          </p:nvPr>
        </p:nvSpPr>
        <p:spPr>
          <a:xfrm>
            <a:off x="1988936" y="3279825"/>
            <a:ext cx="2559900" cy="73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 name="Google Shape;30;p32"/>
          <p:cNvSpPr txBox="1">
            <a:spLocks noGrp="1"/>
          </p:cNvSpPr>
          <p:nvPr>
            <p:ph type="subTitle" idx="14"/>
          </p:nvPr>
        </p:nvSpPr>
        <p:spPr>
          <a:xfrm>
            <a:off x="5396156" y="1459350"/>
            <a:ext cx="2560200" cy="731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 name="Google Shape;31;p32"/>
          <p:cNvSpPr txBox="1">
            <a:spLocks noGrp="1"/>
          </p:cNvSpPr>
          <p:nvPr>
            <p:ph type="subTitle" idx="15"/>
          </p:nvPr>
        </p:nvSpPr>
        <p:spPr>
          <a:xfrm>
            <a:off x="5396156" y="3279821"/>
            <a:ext cx="2560200" cy="73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pic>
        <p:nvPicPr>
          <p:cNvPr id="33" name="Google Shape;33;p3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4" name="Google Shape;34;p33"/>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51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5" name="Google Shape;35;p33"/>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solidFill>
                  <a:schemeClr val="accen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6" name="Google Shape;36;p33"/>
          <p:cNvSpPr txBox="1">
            <a:spLocks noGrp="1"/>
          </p:cNvSpPr>
          <p:nvPr>
            <p:ph type="subTitle" idx="1"/>
          </p:nvPr>
        </p:nvSpPr>
        <p:spPr>
          <a:xfrm>
            <a:off x="2087250" y="2206106"/>
            <a:ext cx="5877600" cy="474300"/>
          </a:xfrm>
          <a:prstGeom prst="rect">
            <a:avLst/>
          </a:prstGeom>
          <a:solidFill>
            <a:schemeClr val="dk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37" name="Google Shape;37;p33"/>
          <p:cNvPicPr preferRelativeResize="0"/>
          <p:nvPr/>
        </p:nvPicPr>
        <p:blipFill rotWithShape="1">
          <a:blip r:embed="rId3">
            <a:alphaModFix/>
          </a:blip>
          <a:srcRect/>
          <a:stretch/>
        </p:blipFill>
        <p:spPr>
          <a:xfrm>
            <a:off x="-2449700" y="-2812725"/>
            <a:ext cx="5143500" cy="5143500"/>
          </a:xfrm>
          <a:prstGeom prst="rect">
            <a:avLst/>
          </a:prstGeom>
          <a:noFill/>
          <a:ln>
            <a:noFill/>
          </a:ln>
        </p:spPr>
      </p:pic>
      <p:pic>
        <p:nvPicPr>
          <p:cNvPr id="38" name="Google Shape;38;p33"/>
          <p:cNvPicPr preferRelativeResize="0"/>
          <p:nvPr/>
        </p:nvPicPr>
        <p:blipFill rotWithShape="1">
          <a:blip r:embed="rId4">
            <a:alphaModFix/>
          </a:blip>
          <a:srcRect/>
          <a:stretch/>
        </p:blipFill>
        <p:spPr>
          <a:xfrm>
            <a:off x="4561675" y="885400"/>
            <a:ext cx="5143500" cy="5143500"/>
          </a:xfrm>
          <a:prstGeom prst="rect">
            <a:avLst/>
          </a:prstGeom>
          <a:noFill/>
          <a:ln>
            <a:noFill/>
          </a:ln>
        </p:spPr>
      </p:pic>
      <p:sp>
        <p:nvSpPr>
          <p:cNvPr id="39" name="Google Shape;39;p33"/>
          <p:cNvSpPr>
            <a:spLocks noGrp="1"/>
          </p:cNvSpPr>
          <p:nvPr>
            <p:ph type="pic" idx="3"/>
          </p:nvPr>
        </p:nvSpPr>
        <p:spPr>
          <a:xfrm>
            <a:off x="-15050" y="2815600"/>
            <a:ext cx="9159000" cy="23280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pic>
        <p:nvPicPr>
          <p:cNvPr id="41" name="Google Shape;41;p3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2" name="Google Shape;42;p34"/>
          <p:cNvPicPr preferRelativeResize="0"/>
          <p:nvPr/>
        </p:nvPicPr>
        <p:blipFill rotWithShape="1">
          <a:blip r:embed="rId3">
            <a:alphaModFix/>
          </a:blip>
          <a:srcRect/>
          <a:stretch/>
        </p:blipFill>
        <p:spPr>
          <a:xfrm>
            <a:off x="6216000" y="-2774600"/>
            <a:ext cx="5143500" cy="5143500"/>
          </a:xfrm>
          <a:prstGeom prst="rect">
            <a:avLst/>
          </a:prstGeom>
          <a:noFill/>
          <a:ln>
            <a:noFill/>
          </a:ln>
        </p:spPr>
      </p:pic>
      <p:pic>
        <p:nvPicPr>
          <p:cNvPr id="43" name="Google Shape;43;p34"/>
          <p:cNvPicPr preferRelativeResize="0"/>
          <p:nvPr/>
        </p:nvPicPr>
        <p:blipFill rotWithShape="1">
          <a:blip r:embed="rId4">
            <a:alphaModFix/>
          </a:blip>
          <a:srcRect/>
          <a:stretch/>
        </p:blipFill>
        <p:spPr>
          <a:xfrm>
            <a:off x="3228850" y="-3645500"/>
            <a:ext cx="5143500" cy="5143500"/>
          </a:xfrm>
          <a:prstGeom prst="rect">
            <a:avLst/>
          </a:prstGeom>
          <a:noFill/>
          <a:ln>
            <a:noFill/>
          </a:ln>
        </p:spPr>
      </p:pic>
      <p:sp>
        <p:nvSpPr>
          <p:cNvPr id="44" name="Google Shape;44;p34"/>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5" name="Google Shape;45;p34"/>
          <p:cNvSpPr txBox="1">
            <a:spLocks noGrp="1"/>
          </p:cNvSpPr>
          <p:nvPr>
            <p:ph type="body" idx="1"/>
          </p:nvPr>
        </p:nvSpPr>
        <p:spPr>
          <a:xfrm>
            <a:off x="948600" y="1828075"/>
            <a:ext cx="3522000" cy="2620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6" name="Google Shape;46;p34"/>
          <p:cNvSpPr>
            <a:spLocks noGrp="1"/>
          </p:cNvSpPr>
          <p:nvPr>
            <p:ph type="pic" idx="2"/>
          </p:nvPr>
        </p:nvSpPr>
        <p:spPr>
          <a:xfrm>
            <a:off x="4816275" y="1285625"/>
            <a:ext cx="4327800" cy="3899700"/>
          </a:xfrm>
          <a:prstGeom prst="rect">
            <a:avLst/>
          </a:prstGeom>
          <a:noFill/>
          <a:ln>
            <a:noFill/>
          </a:ln>
        </p:spPr>
      </p:sp>
      <p:pic>
        <p:nvPicPr>
          <p:cNvPr id="47" name="Google Shape;47;p34"/>
          <p:cNvPicPr preferRelativeResize="0"/>
          <p:nvPr/>
        </p:nvPicPr>
        <p:blipFill rotWithShape="1">
          <a:blip r:embed="rId5">
            <a:alphaModFix/>
          </a:blip>
          <a:srcRect/>
          <a:stretch/>
        </p:blipFill>
        <p:spPr>
          <a:xfrm>
            <a:off x="-1350200" y="3291600"/>
            <a:ext cx="51435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pic>
        <p:nvPicPr>
          <p:cNvPr id="49" name="Google Shape;49;p3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 name="Google Shape;50;p35"/>
          <p:cNvSpPr txBox="1">
            <a:spLocks noGrp="1"/>
          </p:cNvSpPr>
          <p:nvPr>
            <p:ph type="title"/>
          </p:nvPr>
        </p:nvSpPr>
        <p:spPr>
          <a:xfrm>
            <a:off x="3779925" y="1307100"/>
            <a:ext cx="46509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51" name="Google Shape;51;p35"/>
          <p:cNvSpPr>
            <a:spLocks noGrp="1"/>
          </p:cNvSpPr>
          <p:nvPr>
            <p:ph type="pic" idx="2"/>
          </p:nvPr>
        </p:nvSpPr>
        <p:spPr>
          <a:xfrm>
            <a:off x="0" y="539500"/>
            <a:ext cx="3675600" cy="3897300"/>
          </a:xfrm>
          <a:prstGeom prst="rect">
            <a:avLst/>
          </a:prstGeom>
          <a:noFill/>
          <a:ln>
            <a:noFill/>
          </a:ln>
        </p:spPr>
      </p:sp>
      <p:pic>
        <p:nvPicPr>
          <p:cNvPr id="52" name="Google Shape;52;p35"/>
          <p:cNvPicPr preferRelativeResize="0"/>
          <p:nvPr/>
        </p:nvPicPr>
        <p:blipFill rotWithShape="1">
          <a:blip r:embed="rId3">
            <a:alphaModFix amt="80000"/>
          </a:blip>
          <a:srcRect/>
          <a:stretch/>
        </p:blipFill>
        <p:spPr>
          <a:xfrm>
            <a:off x="-733950" y="-2766475"/>
            <a:ext cx="5143500" cy="5143500"/>
          </a:xfrm>
          <a:prstGeom prst="rect">
            <a:avLst/>
          </a:prstGeom>
          <a:noFill/>
          <a:ln>
            <a:noFill/>
          </a:ln>
        </p:spPr>
      </p:pic>
      <p:pic>
        <p:nvPicPr>
          <p:cNvPr id="53" name="Google Shape;53;p35"/>
          <p:cNvPicPr preferRelativeResize="0"/>
          <p:nvPr/>
        </p:nvPicPr>
        <p:blipFill rotWithShape="1">
          <a:blip r:embed="rId4">
            <a:alphaModFix/>
          </a:blip>
          <a:srcRect/>
          <a:stretch/>
        </p:blipFill>
        <p:spPr>
          <a:xfrm>
            <a:off x="4759850" y="3021100"/>
            <a:ext cx="5143500" cy="5143500"/>
          </a:xfrm>
          <a:prstGeom prst="rect">
            <a:avLst/>
          </a:prstGeom>
          <a:noFill/>
          <a:ln>
            <a:noFill/>
          </a:ln>
        </p:spPr>
      </p:pic>
      <p:pic>
        <p:nvPicPr>
          <p:cNvPr id="54" name="Google Shape;54;p35"/>
          <p:cNvPicPr preferRelativeResize="0"/>
          <p:nvPr/>
        </p:nvPicPr>
        <p:blipFill rotWithShape="1">
          <a:blip r:embed="rId5">
            <a:alphaModFix/>
          </a:blip>
          <a:srcRect/>
          <a:stretch/>
        </p:blipFill>
        <p:spPr>
          <a:xfrm>
            <a:off x="5385950" y="-3087800"/>
            <a:ext cx="51435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6"/>
        <p:cNvGrpSpPr/>
        <p:nvPr/>
      </p:nvGrpSpPr>
      <p:grpSpPr>
        <a:xfrm>
          <a:off x="0" y="0"/>
          <a:ext cx="0" cy="0"/>
          <a:chOff x="0" y="0"/>
          <a:chExt cx="0" cy="0"/>
        </a:xfrm>
      </p:grpSpPr>
      <p:pic>
        <p:nvPicPr>
          <p:cNvPr id="57" name="Google Shape;57;p3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58" name="Google Shape;58;p37"/>
          <p:cNvPicPr preferRelativeResize="0"/>
          <p:nvPr/>
        </p:nvPicPr>
        <p:blipFill rotWithShape="1">
          <a:blip r:embed="rId3">
            <a:alphaModFix amt="80000"/>
          </a:blip>
          <a:srcRect/>
          <a:stretch/>
        </p:blipFill>
        <p:spPr>
          <a:xfrm>
            <a:off x="6069000" y="1597175"/>
            <a:ext cx="5143500" cy="5143500"/>
          </a:xfrm>
          <a:prstGeom prst="rect">
            <a:avLst/>
          </a:prstGeom>
          <a:noFill/>
          <a:ln>
            <a:noFill/>
          </a:ln>
        </p:spPr>
      </p:pic>
      <p:pic>
        <p:nvPicPr>
          <p:cNvPr id="59" name="Google Shape;59;p37"/>
          <p:cNvPicPr preferRelativeResize="0"/>
          <p:nvPr/>
        </p:nvPicPr>
        <p:blipFill rotWithShape="1">
          <a:blip r:embed="rId4">
            <a:alphaModFix/>
          </a:blip>
          <a:srcRect/>
          <a:stretch/>
        </p:blipFill>
        <p:spPr>
          <a:xfrm>
            <a:off x="-3785275" y="-1270650"/>
            <a:ext cx="51435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60"/>
        <p:cNvGrpSpPr/>
        <p:nvPr/>
      </p:nvGrpSpPr>
      <p:grpSpPr>
        <a:xfrm>
          <a:off x="0" y="0"/>
          <a:ext cx="0" cy="0"/>
          <a:chOff x="0" y="0"/>
          <a:chExt cx="0" cy="0"/>
        </a:xfrm>
      </p:grpSpPr>
      <p:pic>
        <p:nvPicPr>
          <p:cNvPr id="61" name="Google Shape;61;p38"/>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2" name="Google Shape;62;p38"/>
          <p:cNvPicPr preferRelativeResize="0"/>
          <p:nvPr/>
        </p:nvPicPr>
        <p:blipFill rotWithShape="1">
          <a:blip r:embed="rId3">
            <a:alphaModFix/>
          </a:blip>
          <a:srcRect/>
          <a:stretch/>
        </p:blipFill>
        <p:spPr>
          <a:xfrm>
            <a:off x="6216000" y="-2774600"/>
            <a:ext cx="5143500" cy="5143500"/>
          </a:xfrm>
          <a:prstGeom prst="rect">
            <a:avLst/>
          </a:prstGeom>
          <a:noFill/>
          <a:ln>
            <a:noFill/>
          </a:ln>
        </p:spPr>
      </p:pic>
      <p:pic>
        <p:nvPicPr>
          <p:cNvPr id="63" name="Google Shape;63;p38"/>
          <p:cNvPicPr preferRelativeResize="0"/>
          <p:nvPr/>
        </p:nvPicPr>
        <p:blipFill rotWithShape="1">
          <a:blip r:embed="rId4">
            <a:alphaModFix/>
          </a:blip>
          <a:srcRect/>
          <a:stretch/>
        </p:blipFill>
        <p:spPr>
          <a:xfrm>
            <a:off x="-1350200" y="3139200"/>
            <a:ext cx="5143500" cy="5143500"/>
          </a:xfrm>
          <a:prstGeom prst="rect">
            <a:avLst/>
          </a:prstGeom>
          <a:noFill/>
          <a:ln>
            <a:noFill/>
          </a:ln>
        </p:spPr>
      </p:pic>
      <p:pic>
        <p:nvPicPr>
          <p:cNvPr id="64" name="Google Shape;64;p38"/>
          <p:cNvPicPr preferRelativeResize="0"/>
          <p:nvPr/>
        </p:nvPicPr>
        <p:blipFill rotWithShape="1">
          <a:blip r:embed="rId5">
            <a:alphaModFix/>
          </a:blip>
          <a:srcRect/>
          <a:stretch/>
        </p:blipFill>
        <p:spPr>
          <a:xfrm>
            <a:off x="3228850" y="-3645500"/>
            <a:ext cx="51435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0"/>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Reem Kufi"/>
              <a:buNone/>
              <a:defRPr sz="3500" b="1" i="0" u="none" strike="noStrike" cap="none">
                <a:solidFill>
                  <a:schemeClr val="dk1"/>
                </a:solidFill>
                <a:latin typeface="Reem Kufi"/>
                <a:ea typeface="Reem Kufi"/>
                <a:cs typeface="Reem Kufi"/>
                <a:sym typeface="Reem Kufi"/>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7" name="Google Shape;7;p30"/>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1pPr>
            <a:lvl2pPr marL="914400" marR="0" lvl="1"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2pPr>
            <a:lvl3pPr marL="1371600" marR="0" lvl="2"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3pPr>
            <a:lvl4pPr marL="1828800" marR="0" lvl="3"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4pPr>
            <a:lvl5pPr marL="2286000" marR="0" lvl="4"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5pPr>
            <a:lvl6pPr marL="2743200" marR="0" lvl="5"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6pPr>
            <a:lvl7pPr marL="3200400" marR="0" lvl="6"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7pPr>
            <a:lvl8pPr marL="3657600" marR="0" lvl="7"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8pPr>
            <a:lvl9pPr marL="4114800" marR="0" lvl="8"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jpe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jpeg"/><Relationship Id="rId4" Type="http://schemas.openxmlformats.org/officeDocument/2006/relationships/image" Target="../media/image39.jpeg"/><Relationship Id="rId9" Type="http://schemas.openxmlformats.org/officeDocument/2006/relationships/image" Target="../media/image44.png"/><Relationship Id="rId1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video" Target="https://www.youtube.com/embed/OS5MdrotmGg?feature=oembed" TargetMode="External"/><Relationship Id="rId4" Type="http://schemas.openxmlformats.org/officeDocument/2006/relationships/image" Target="../media/image53.jpe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2EB"/>
        </a:solidFill>
        <a:effectLst/>
      </p:bgPr>
    </p:bg>
    <p:spTree>
      <p:nvGrpSpPr>
        <p:cNvPr id="1" name="Shape 68"/>
        <p:cNvGrpSpPr/>
        <p:nvPr/>
      </p:nvGrpSpPr>
      <p:grpSpPr>
        <a:xfrm>
          <a:off x="0" y="0"/>
          <a:ext cx="0" cy="0"/>
          <a:chOff x="0" y="0"/>
          <a:chExt cx="0" cy="0"/>
        </a:xfrm>
      </p:grpSpPr>
      <p:pic>
        <p:nvPicPr>
          <p:cNvPr id="69" name="Google Shape;69;p1" descr="Concept Design (첫 번째)"/>
          <p:cNvPicPr preferRelativeResize="0"/>
          <p:nvPr/>
        </p:nvPicPr>
        <p:blipFill rotWithShape="1">
          <a:blip r:embed="rId3">
            <a:alphaModFix/>
          </a:blip>
          <a:srcRect/>
          <a:stretch/>
        </p:blipFill>
        <p:spPr>
          <a:xfrm>
            <a:off x="6185460" y="340620"/>
            <a:ext cx="2971875" cy="4064500"/>
          </a:xfrm>
          <a:prstGeom prst="rect">
            <a:avLst/>
          </a:prstGeom>
          <a:noFill/>
          <a:ln>
            <a:noFill/>
          </a:ln>
        </p:spPr>
      </p:pic>
      <p:pic>
        <p:nvPicPr>
          <p:cNvPr id="70" name="Google Shape;70;p1"/>
          <p:cNvPicPr preferRelativeResize="0"/>
          <p:nvPr/>
        </p:nvPicPr>
        <p:blipFill rotWithShape="1">
          <a:blip r:embed="rId4">
            <a:alphaModFix/>
          </a:blip>
          <a:srcRect/>
          <a:stretch/>
        </p:blipFill>
        <p:spPr>
          <a:xfrm>
            <a:off x="6216000" y="-2774600"/>
            <a:ext cx="5143500" cy="5143500"/>
          </a:xfrm>
          <a:prstGeom prst="rect">
            <a:avLst/>
          </a:prstGeom>
          <a:noFill/>
          <a:ln>
            <a:noFill/>
          </a:ln>
        </p:spPr>
      </p:pic>
      <p:pic>
        <p:nvPicPr>
          <p:cNvPr id="71" name="Google Shape;71;p1"/>
          <p:cNvPicPr preferRelativeResize="0"/>
          <p:nvPr/>
        </p:nvPicPr>
        <p:blipFill rotWithShape="1">
          <a:blip r:embed="rId5">
            <a:alphaModFix/>
          </a:blip>
          <a:srcRect/>
          <a:stretch/>
        </p:blipFill>
        <p:spPr>
          <a:xfrm>
            <a:off x="-2327775" y="2032250"/>
            <a:ext cx="5143500" cy="5143500"/>
          </a:xfrm>
          <a:prstGeom prst="rect">
            <a:avLst/>
          </a:prstGeom>
          <a:noFill/>
          <a:ln>
            <a:noFill/>
          </a:ln>
        </p:spPr>
      </p:pic>
      <p:sp>
        <p:nvSpPr>
          <p:cNvPr id="72" name="Google Shape;72;p1"/>
          <p:cNvSpPr txBox="1">
            <a:spLocks noGrp="1"/>
          </p:cNvSpPr>
          <p:nvPr>
            <p:ph type="ctrTitle"/>
          </p:nvPr>
        </p:nvSpPr>
        <p:spPr>
          <a:xfrm>
            <a:off x="210312" y="738380"/>
            <a:ext cx="8933688" cy="3119169"/>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5200"/>
              <a:buNone/>
            </a:pPr>
            <a:r>
              <a:rPr lang="en-US" sz="4300">
                <a:solidFill>
                  <a:srgbClr val="FF0000"/>
                </a:solidFill>
              </a:rPr>
              <a:t>Graduation</a:t>
            </a:r>
            <a:br>
              <a:rPr lang="en-US" sz="4300">
                <a:solidFill>
                  <a:srgbClr val="FF0000"/>
                </a:solidFill>
              </a:rPr>
            </a:br>
            <a:r>
              <a:rPr lang="en-US" sz="4300">
                <a:solidFill>
                  <a:srgbClr val="FF0000"/>
                </a:solidFill>
              </a:rPr>
              <a:t>Project:</a:t>
            </a:r>
            <a:br>
              <a:rPr lang="en-US" sz="4300">
                <a:solidFill>
                  <a:srgbClr val="FF0000"/>
                </a:solidFill>
              </a:rPr>
            </a:br>
            <a:r>
              <a:rPr lang="en-US" sz="4300"/>
              <a:t>Salesforce</a:t>
            </a:r>
            <a:br>
              <a:rPr lang="en-US" sz="4300"/>
            </a:br>
            <a:r>
              <a:rPr lang="en-US" sz="4300"/>
              <a:t>Community Management </a:t>
            </a:r>
            <a:br>
              <a:rPr lang="en-US" sz="4300"/>
            </a:br>
            <a:r>
              <a:rPr lang="en-US" sz="4300"/>
              <a:t>Lightning Application</a:t>
            </a:r>
            <a:endParaRPr sz="4300"/>
          </a:p>
        </p:txBody>
      </p:sp>
      <p:sp>
        <p:nvSpPr>
          <p:cNvPr id="73" name="Google Shape;73;p1"/>
          <p:cNvSpPr txBox="1">
            <a:spLocks noGrp="1"/>
          </p:cNvSpPr>
          <p:nvPr>
            <p:ph type="subTitle" idx="1"/>
          </p:nvPr>
        </p:nvSpPr>
        <p:spPr>
          <a:xfrm>
            <a:off x="210312" y="3857548"/>
            <a:ext cx="5975148" cy="54757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t>Aslene Ouaze </a:t>
            </a:r>
            <a:br>
              <a:rPr lang="en-US"/>
            </a:br>
            <a:r>
              <a:rPr lang="en-US"/>
              <a:t>ING-A3-GL-AL-04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9"/>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Problem </a:t>
            </a:r>
            <a:endParaRPr/>
          </a:p>
        </p:txBody>
      </p:sp>
      <p:sp>
        <p:nvSpPr>
          <p:cNvPr id="142" name="Google Shape;142;p9"/>
          <p:cNvSpPr txBox="1">
            <a:spLocks noGrp="1"/>
          </p:cNvSpPr>
          <p:nvPr>
            <p:ph type="body" idx="1"/>
          </p:nvPr>
        </p:nvSpPr>
        <p:spPr>
          <a:xfrm>
            <a:off x="1689917" y="1039437"/>
            <a:ext cx="5446530"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dirty="0"/>
              <a:t>Users are managed in the community through a Salesforce interface and over several stages, making it difficult and time-consuming. </a:t>
            </a:r>
            <a:endParaRPr dirty="0"/>
          </a:p>
          <a:p>
            <a:pPr marL="0" lvl="0" indent="0" algn="l" rtl="0">
              <a:lnSpc>
                <a:spcPct val="100000"/>
              </a:lnSpc>
              <a:spcBef>
                <a:spcPts val="0"/>
              </a:spcBef>
              <a:spcAft>
                <a:spcPts val="0"/>
              </a:spcAft>
              <a:buSzPts val="1400"/>
              <a:buNone/>
            </a:pPr>
            <a:endParaRPr dirty="0"/>
          </a:p>
        </p:txBody>
      </p:sp>
      <p:pic>
        <p:nvPicPr>
          <p:cNvPr id="144" name="Google Shape;144;p9"/>
          <p:cNvPicPr preferRelativeResize="0"/>
          <p:nvPr/>
        </p:nvPicPr>
        <p:blipFill rotWithShape="1">
          <a:blip r:embed="rId3">
            <a:alphaModFix/>
          </a:blip>
          <a:srcRect/>
          <a:stretch/>
        </p:blipFill>
        <p:spPr>
          <a:xfrm>
            <a:off x="137109" y="865325"/>
            <a:ext cx="1552808" cy="4130592"/>
          </a:xfrm>
          <a:prstGeom prst="rect">
            <a:avLst/>
          </a:prstGeom>
          <a:noFill/>
          <a:ln>
            <a:noFill/>
          </a:ln>
        </p:spPr>
      </p:pic>
      <p:pic>
        <p:nvPicPr>
          <p:cNvPr id="145" name="Google Shape;145;p9"/>
          <p:cNvPicPr preferRelativeResize="0"/>
          <p:nvPr/>
        </p:nvPicPr>
        <p:blipFill rotWithShape="1">
          <a:blip r:embed="rId4">
            <a:alphaModFix/>
          </a:blip>
          <a:srcRect/>
          <a:stretch/>
        </p:blipFill>
        <p:spPr>
          <a:xfrm>
            <a:off x="3381555" y="1600374"/>
            <a:ext cx="5042445" cy="3438592"/>
          </a:xfrm>
          <a:prstGeom prst="rect">
            <a:avLst/>
          </a:prstGeom>
          <a:noFill/>
          <a:ln>
            <a:noFill/>
          </a:ln>
        </p:spPr>
      </p:pic>
      <p:pic>
        <p:nvPicPr>
          <p:cNvPr id="2" name="Google Shape;152;p10" descr="User management sign line icon or logo account Vector Image">
            <a:extLst>
              <a:ext uri="{FF2B5EF4-FFF2-40B4-BE49-F238E27FC236}">
                <a16:creationId xmlns:a16="http://schemas.microsoft.com/office/drawing/2014/main" id="{D2F6D2F8-8DEA-43C7-4632-B9624EC32242}"/>
              </a:ext>
            </a:extLst>
          </p:cNvPr>
          <p:cNvPicPr preferRelativeResize="0"/>
          <p:nvPr/>
        </p:nvPicPr>
        <p:blipFill rotWithShape="1">
          <a:blip r:embed="rId5">
            <a:alphaModFix/>
          </a:blip>
          <a:srcRect/>
          <a:stretch/>
        </p:blipFill>
        <p:spPr>
          <a:xfrm>
            <a:off x="7516413" y="0"/>
            <a:ext cx="1373837" cy="1483743"/>
          </a:xfrm>
          <a:prstGeom prst="rect">
            <a:avLst/>
          </a:prstGeom>
          <a:ln>
            <a:noFill/>
          </a:ln>
          <a:effectLst>
            <a:softEdge rad="112500"/>
          </a:effectLst>
        </p:spPr>
      </p:pic>
      <p:sp>
        <p:nvSpPr>
          <p:cNvPr id="4" name="TextBox 3">
            <a:extLst>
              <a:ext uri="{FF2B5EF4-FFF2-40B4-BE49-F238E27FC236}">
                <a16:creationId xmlns:a16="http://schemas.microsoft.com/office/drawing/2014/main" id="{BA330A2A-0FD4-17CA-DC79-BA6AEAF9BF57}"/>
              </a:ext>
            </a:extLst>
          </p:cNvPr>
          <p:cNvSpPr txBox="1"/>
          <p:nvPr/>
        </p:nvSpPr>
        <p:spPr>
          <a:xfrm>
            <a:off x="8716617" y="4850296"/>
            <a:ext cx="427383" cy="338554"/>
          </a:xfrm>
          <a:prstGeom prst="rect">
            <a:avLst/>
          </a:prstGeom>
          <a:noFill/>
        </p:spPr>
        <p:txBody>
          <a:bodyPr wrap="square" rtlCol="0">
            <a:spAutoFit/>
          </a:bodyPr>
          <a:lstStyle/>
          <a:p>
            <a:fld id="{BDF18E79-13D1-476F-8E40-3EE617B9A05B}" type="slidenum">
              <a:rPr lang="en-US" sz="1600" b="1" smtClean="0"/>
              <a:t>10</a:t>
            </a:fld>
            <a:endParaRPr lang="en-US" sz="1600" b="1" dirty="0"/>
          </a:p>
        </p:txBody>
      </p:sp>
      <p:sp>
        <p:nvSpPr>
          <p:cNvPr id="5" name="Arrow: Left-Right 4">
            <a:extLst>
              <a:ext uri="{FF2B5EF4-FFF2-40B4-BE49-F238E27FC236}">
                <a16:creationId xmlns:a16="http://schemas.microsoft.com/office/drawing/2014/main" id="{2AC8935D-04B9-0321-9DF0-1110C059C0CB}"/>
              </a:ext>
            </a:extLst>
          </p:cNvPr>
          <p:cNvSpPr/>
          <p:nvPr/>
        </p:nvSpPr>
        <p:spPr>
          <a:xfrm>
            <a:off x="1927660" y="2951637"/>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142;p9">
            <a:extLst>
              <a:ext uri="{FF2B5EF4-FFF2-40B4-BE49-F238E27FC236}">
                <a16:creationId xmlns:a16="http://schemas.microsoft.com/office/drawing/2014/main" id="{C9C052F2-5F3D-455F-3C98-2C24DC9B4FD0}"/>
              </a:ext>
            </a:extLst>
          </p:cNvPr>
          <p:cNvSpPr txBox="1">
            <a:spLocks/>
          </p:cNvSpPr>
          <p:nvPr/>
        </p:nvSpPr>
        <p:spPr>
          <a:xfrm>
            <a:off x="1689917" y="1978957"/>
            <a:ext cx="1691638" cy="840600"/>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1pPr>
            <a:lvl2pPr marL="914400" marR="0" lvl="1"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2pPr>
            <a:lvl3pPr marL="1371600" marR="0" lvl="2"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3pPr>
            <a:lvl4pPr marL="1828800" marR="0" lvl="3"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4pPr>
            <a:lvl5pPr marL="2286000" marR="0" lvl="4"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5pPr>
            <a:lvl6pPr marL="2743200" marR="0" lvl="5"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6pPr>
            <a:lvl7pPr marL="3200400" marR="0" lvl="6"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7pPr>
            <a:lvl8pPr marL="3657600" marR="0" lvl="7"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8pPr>
            <a:lvl9pPr marL="4114800" marR="0" lvl="8"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9pPr>
          </a:lstStyle>
          <a:p>
            <a:pPr marL="0" indent="0" algn="ctr">
              <a:buFont typeface="Reem Kufi"/>
              <a:buNone/>
            </a:pPr>
            <a:r>
              <a:rPr lang="en-US" dirty="0">
                <a:solidFill>
                  <a:schemeClr val="bg1"/>
                </a:solidFill>
              </a:rPr>
              <a:t>Different interfaces for managing community users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9"/>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Problem </a:t>
            </a:r>
            <a:endParaRPr/>
          </a:p>
        </p:txBody>
      </p:sp>
      <p:sp>
        <p:nvSpPr>
          <p:cNvPr id="142" name="Google Shape;142;p9"/>
          <p:cNvSpPr txBox="1">
            <a:spLocks noGrp="1"/>
          </p:cNvSpPr>
          <p:nvPr>
            <p:ph type="body" idx="1"/>
          </p:nvPr>
        </p:nvSpPr>
        <p:spPr>
          <a:xfrm>
            <a:off x="-1" y="971564"/>
            <a:ext cx="7516413" cy="968267"/>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fr-FR" dirty="0"/>
              <a:t>For </a:t>
            </a:r>
            <a:r>
              <a:rPr lang="fr-FR" dirty="0" err="1"/>
              <a:t>example</a:t>
            </a:r>
            <a:r>
              <a:rPr lang="fr-FR" dirty="0"/>
              <a:t>, </a:t>
            </a:r>
            <a:r>
              <a:rPr lang="fr-FR" dirty="0" err="1"/>
              <a:t>adding</a:t>
            </a:r>
            <a:r>
              <a:rPr lang="fr-FR" dirty="0"/>
              <a:t> a new </a:t>
            </a:r>
            <a:r>
              <a:rPr lang="fr-FR" dirty="0" err="1"/>
              <a:t>member</a:t>
            </a:r>
            <a:r>
              <a:rPr lang="fr-FR" dirty="0"/>
              <a:t> to a </a:t>
            </a:r>
            <a:r>
              <a:rPr lang="fr-FR" dirty="0" err="1"/>
              <a:t>community</a:t>
            </a:r>
            <a:r>
              <a:rPr lang="fr-FR" dirty="0"/>
              <a:t> </a:t>
            </a:r>
            <a:r>
              <a:rPr lang="fr-FR" dirty="0" err="1"/>
              <a:t>requires</a:t>
            </a:r>
            <a:r>
              <a:rPr lang="fr-FR" dirty="0"/>
              <a:t> </a:t>
            </a:r>
            <a:r>
              <a:rPr lang="fr-FR" dirty="0" err="1"/>
              <a:t>navigating</a:t>
            </a:r>
            <a:r>
              <a:rPr lang="fr-FR" dirty="0"/>
              <a:t> </a:t>
            </a:r>
            <a:r>
              <a:rPr lang="fr-FR" dirty="0" err="1"/>
              <a:t>between</a:t>
            </a:r>
            <a:r>
              <a:rPr lang="fr-FR" dirty="0"/>
              <a:t> the </a:t>
            </a:r>
            <a:r>
              <a:rPr lang="fr-FR" dirty="0" err="1">
                <a:solidFill>
                  <a:schemeClr val="bg2"/>
                </a:solidFill>
              </a:rPr>
              <a:t>account’s</a:t>
            </a:r>
            <a:r>
              <a:rPr lang="fr-FR" dirty="0">
                <a:solidFill>
                  <a:schemeClr val="bg2"/>
                </a:solidFill>
              </a:rPr>
              <a:t> contact interface </a:t>
            </a:r>
            <a:r>
              <a:rPr lang="fr-FR" dirty="0"/>
              <a:t>and the </a:t>
            </a:r>
            <a:r>
              <a:rPr lang="fr-FR" dirty="0">
                <a:solidFill>
                  <a:schemeClr val="bg2"/>
                </a:solidFill>
              </a:rPr>
              <a:t>user management interface </a:t>
            </a:r>
          </a:p>
          <a:p>
            <a:pPr marL="285750" lvl="0" indent="-285750" algn="l" rtl="0">
              <a:lnSpc>
                <a:spcPct val="100000"/>
              </a:lnSpc>
              <a:spcBef>
                <a:spcPts val="0"/>
              </a:spcBef>
              <a:spcAft>
                <a:spcPts val="0"/>
              </a:spcAft>
              <a:buSzPts val="1400"/>
              <a:buFont typeface="Noto Sans Symbols"/>
              <a:buChar char="⮚"/>
            </a:pPr>
            <a:endParaRPr lang="fr-FR" dirty="0"/>
          </a:p>
          <a:p>
            <a:pPr marL="285750" lvl="0" indent="-285750" algn="l" rtl="0">
              <a:lnSpc>
                <a:spcPct val="100000"/>
              </a:lnSpc>
              <a:spcBef>
                <a:spcPts val="0"/>
              </a:spcBef>
              <a:spcAft>
                <a:spcPts val="0"/>
              </a:spcAft>
              <a:buSzPts val="1400"/>
              <a:buFont typeface="Noto Sans Symbols"/>
              <a:buChar char="⮚"/>
            </a:pPr>
            <a:endParaRPr lang="fr-FR" dirty="0"/>
          </a:p>
          <a:p>
            <a:pPr marL="285750" lvl="0" indent="-285750" algn="l" rtl="0">
              <a:lnSpc>
                <a:spcPct val="100000"/>
              </a:lnSpc>
              <a:spcBef>
                <a:spcPts val="0"/>
              </a:spcBef>
              <a:spcAft>
                <a:spcPts val="0"/>
              </a:spcAft>
              <a:buSzPts val="1400"/>
              <a:buFont typeface="Noto Sans Symbols"/>
              <a:buChar char="⮚"/>
            </a:pPr>
            <a:endParaRPr lang="fr-FR" dirty="0"/>
          </a:p>
          <a:p>
            <a:pPr marL="285750" lvl="0" indent="-285750" algn="l" rtl="0">
              <a:lnSpc>
                <a:spcPct val="100000"/>
              </a:lnSpc>
              <a:spcBef>
                <a:spcPts val="0"/>
              </a:spcBef>
              <a:spcAft>
                <a:spcPts val="0"/>
              </a:spcAft>
              <a:buSzPts val="1400"/>
              <a:buFont typeface="Noto Sans Symbols"/>
              <a:buChar char="⮚"/>
            </a:pPr>
            <a:endParaRPr dirty="0"/>
          </a:p>
          <a:p>
            <a:pPr marL="0" lvl="0" indent="0" algn="l" rtl="0">
              <a:lnSpc>
                <a:spcPct val="100000"/>
              </a:lnSpc>
              <a:spcBef>
                <a:spcPts val="0"/>
              </a:spcBef>
              <a:spcAft>
                <a:spcPts val="0"/>
              </a:spcAft>
              <a:buSzPts val="1400"/>
              <a:buNone/>
            </a:pPr>
            <a:endParaRPr dirty="0"/>
          </a:p>
        </p:txBody>
      </p:sp>
      <p:pic>
        <p:nvPicPr>
          <p:cNvPr id="2" name="Google Shape;152;p10" descr="User management sign line icon or logo account Vector Image">
            <a:extLst>
              <a:ext uri="{FF2B5EF4-FFF2-40B4-BE49-F238E27FC236}">
                <a16:creationId xmlns:a16="http://schemas.microsoft.com/office/drawing/2014/main" id="{D2F6D2F8-8DEA-43C7-4632-B9624EC32242}"/>
              </a:ext>
            </a:extLst>
          </p:cNvPr>
          <p:cNvPicPr preferRelativeResize="0"/>
          <p:nvPr/>
        </p:nvPicPr>
        <p:blipFill rotWithShape="1">
          <a:blip r:embed="rId3">
            <a:alphaModFix/>
          </a:blip>
          <a:srcRect/>
          <a:stretch/>
        </p:blipFill>
        <p:spPr>
          <a:xfrm>
            <a:off x="7516413" y="0"/>
            <a:ext cx="1373837" cy="1483743"/>
          </a:xfrm>
          <a:prstGeom prst="rect">
            <a:avLst/>
          </a:prstGeom>
          <a:ln>
            <a:noFill/>
          </a:ln>
          <a:effectLst>
            <a:softEdge rad="112500"/>
          </a:effectLst>
        </p:spPr>
      </p:pic>
      <p:sp>
        <p:nvSpPr>
          <p:cNvPr id="4" name="TextBox 3">
            <a:extLst>
              <a:ext uri="{FF2B5EF4-FFF2-40B4-BE49-F238E27FC236}">
                <a16:creationId xmlns:a16="http://schemas.microsoft.com/office/drawing/2014/main" id="{7AFB7202-0D46-8547-2509-4D9529D91CC3}"/>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11</a:t>
            </a:fld>
            <a:endParaRPr lang="en-US" sz="1600" b="1" dirty="0"/>
          </a:p>
        </p:txBody>
      </p:sp>
      <p:sp>
        <p:nvSpPr>
          <p:cNvPr id="5" name="Google Shape;142;p9">
            <a:extLst>
              <a:ext uri="{FF2B5EF4-FFF2-40B4-BE49-F238E27FC236}">
                <a16:creationId xmlns:a16="http://schemas.microsoft.com/office/drawing/2014/main" id="{6C653C4C-5567-E8C9-CB07-0D654F41F792}"/>
              </a:ext>
            </a:extLst>
          </p:cNvPr>
          <p:cNvSpPr txBox="1">
            <a:spLocks/>
          </p:cNvSpPr>
          <p:nvPr/>
        </p:nvSpPr>
        <p:spPr>
          <a:xfrm>
            <a:off x="3966026" y="4539386"/>
            <a:ext cx="4834773" cy="511865"/>
          </a:xfrm>
          <a:prstGeom prst="rect">
            <a:avLst/>
          </a:prstGeom>
          <a:solidFill>
            <a:schemeClr val="bg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1pPr>
            <a:lvl2pPr marL="914400" marR="0" lvl="1"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2pPr>
            <a:lvl3pPr marL="1371600" marR="0" lvl="2"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3pPr>
            <a:lvl4pPr marL="1828800" marR="0" lvl="3"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4pPr>
            <a:lvl5pPr marL="2286000" marR="0" lvl="4"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5pPr>
            <a:lvl6pPr marL="2743200" marR="0" lvl="5"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6pPr>
            <a:lvl7pPr marL="3200400" marR="0" lvl="6"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7pPr>
            <a:lvl8pPr marL="3657600" marR="0" lvl="7"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8pPr>
            <a:lvl9pPr marL="4114800" marR="0" lvl="8"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9pPr>
          </a:lstStyle>
          <a:p>
            <a:pPr marL="285750" indent="-285750">
              <a:buFont typeface="Wingdings" panose="05000000000000000000" pitchFamily="2" charset="2"/>
              <a:buChar char="Ø"/>
            </a:pPr>
            <a:r>
              <a:rPr lang="en-US" dirty="0">
                <a:solidFill>
                  <a:schemeClr val="bg1"/>
                </a:solidFill>
              </a:rPr>
              <a:t>Also adding multiple members at once cannot be done efficiently </a:t>
            </a:r>
          </a:p>
        </p:txBody>
      </p:sp>
      <p:pic>
        <p:nvPicPr>
          <p:cNvPr id="9" name="Picture 8">
            <a:extLst>
              <a:ext uri="{FF2B5EF4-FFF2-40B4-BE49-F238E27FC236}">
                <a16:creationId xmlns:a16="http://schemas.microsoft.com/office/drawing/2014/main" id="{7A38DDD9-8B57-1353-A0FC-B692A0A7E54B}"/>
              </a:ext>
            </a:extLst>
          </p:cNvPr>
          <p:cNvPicPr>
            <a:picLocks noChangeAspect="1"/>
          </p:cNvPicPr>
          <p:nvPr/>
        </p:nvPicPr>
        <p:blipFill>
          <a:blip r:embed="rId4"/>
          <a:stretch>
            <a:fillRect/>
          </a:stretch>
        </p:blipFill>
        <p:spPr>
          <a:xfrm>
            <a:off x="1" y="1691023"/>
            <a:ext cx="5625548" cy="2805626"/>
          </a:xfrm>
          <a:prstGeom prst="rect">
            <a:avLst/>
          </a:prstGeom>
        </p:spPr>
      </p:pic>
      <p:pic>
        <p:nvPicPr>
          <p:cNvPr id="13" name="Picture 12">
            <a:extLst>
              <a:ext uri="{FF2B5EF4-FFF2-40B4-BE49-F238E27FC236}">
                <a16:creationId xmlns:a16="http://schemas.microsoft.com/office/drawing/2014/main" id="{699DD9F4-0798-06E8-F03C-2E55FA7D9639}"/>
              </a:ext>
            </a:extLst>
          </p:cNvPr>
          <p:cNvPicPr>
            <a:picLocks noChangeAspect="1"/>
          </p:cNvPicPr>
          <p:nvPr/>
        </p:nvPicPr>
        <p:blipFill>
          <a:blip r:embed="rId5"/>
          <a:stretch>
            <a:fillRect/>
          </a:stretch>
        </p:blipFill>
        <p:spPr>
          <a:xfrm>
            <a:off x="5755209" y="1812164"/>
            <a:ext cx="3388790" cy="2571060"/>
          </a:xfrm>
          <a:prstGeom prst="rect">
            <a:avLst/>
          </a:prstGeom>
        </p:spPr>
      </p:pic>
      <p:sp>
        <p:nvSpPr>
          <p:cNvPr id="14" name="Google Shape;142;p9">
            <a:extLst>
              <a:ext uri="{FF2B5EF4-FFF2-40B4-BE49-F238E27FC236}">
                <a16:creationId xmlns:a16="http://schemas.microsoft.com/office/drawing/2014/main" id="{9FC54B75-0088-26F3-1FC5-EF58D7D6ECAB}"/>
              </a:ext>
            </a:extLst>
          </p:cNvPr>
          <p:cNvSpPr txBox="1">
            <a:spLocks/>
          </p:cNvSpPr>
          <p:nvPr/>
        </p:nvSpPr>
        <p:spPr>
          <a:xfrm>
            <a:off x="84041" y="4539386"/>
            <a:ext cx="3674164" cy="585726"/>
          </a:xfrm>
          <a:prstGeom prst="rect">
            <a:avLst/>
          </a:prstGeom>
          <a:solidFill>
            <a:schemeClr val="accen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1pPr>
            <a:lvl2pPr marL="914400" marR="0" lvl="1"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2pPr>
            <a:lvl3pPr marL="1371600" marR="0" lvl="2"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3pPr>
            <a:lvl4pPr marL="1828800" marR="0" lvl="3"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4pPr>
            <a:lvl5pPr marL="2286000" marR="0" lvl="4"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5pPr>
            <a:lvl6pPr marL="2743200" marR="0" lvl="5"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6pPr>
            <a:lvl7pPr marL="3200400" marR="0" lvl="6"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7pPr>
            <a:lvl8pPr marL="3657600" marR="0" lvl="7"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8pPr>
            <a:lvl9pPr marL="4114800" marR="0" lvl="8"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9pPr>
          </a:lstStyle>
          <a:p>
            <a:pPr marL="285750" indent="-285750">
              <a:buFont typeface="Noto Sans Symbols"/>
              <a:buChar char="⮚"/>
            </a:pPr>
            <a:r>
              <a:rPr lang="en-US" dirty="0">
                <a:solidFill>
                  <a:schemeClr val="tx1"/>
                </a:solidFill>
              </a:rPr>
              <a:t>Tracking members’ connection history cannot be done</a:t>
            </a:r>
          </a:p>
        </p:txBody>
      </p:sp>
    </p:spTree>
    <p:extLst>
      <p:ext uri="{BB962C8B-B14F-4D97-AF65-F5344CB8AC3E}">
        <p14:creationId xmlns:p14="http://schemas.microsoft.com/office/powerpoint/2010/main" val="2402908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0"/>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Objectives </a:t>
            </a:r>
            <a:endParaRPr/>
          </a:p>
        </p:txBody>
      </p:sp>
      <p:sp>
        <p:nvSpPr>
          <p:cNvPr id="151" name="Google Shape;151;p10"/>
          <p:cNvSpPr txBox="1">
            <a:spLocks noGrp="1"/>
          </p:cNvSpPr>
          <p:nvPr>
            <p:ph type="body" idx="1"/>
          </p:nvPr>
        </p:nvSpPr>
        <p:spPr>
          <a:xfrm>
            <a:off x="253750" y="1039437"/>
            <a:ext cx="7439137"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dirty="0"/>
              <a:t>It is in this context that our work is integrated, the main objective of which is to design and develop a </a:t>
            </a:r>
            <a:r>
              <a:rPr lang="en-US" dirty="0">
                <a:solidFill>
                  <a:srgbClr val="FF0000"/>
                </a:solidFill>
              </a:rPr>
              <a:t>powerful tool </a:t>
            </a:r>
            <a:r>
              <a:rPr lang="en-US" dirty="0"/>
              <a:t>to facilitate the task of managing the users of the community.</a:t>
            </a:r>
            <a:endParaRPr dirty="0"/>
          </a:p>
          <a:p>
            <a:pPr marL="285750" lvl="0" indent="-196850" algn="l" rtl="0">
              <a:lnSpc>
                <a:spcPct val="100000"/>
              </a:lnSpc>
              <a:spcBef>
                <a:spcPts val="0"/>
              </a:spcBef>
              <a:spcAft>
                <a:spcPts val="0"/>
              </a:spcAft>
              <a:buSzPts val="1400"/>
              <a:buFont typeface="Noto Sans Symbols"/>
              <a:buNone/>
            </a:pPr>
            <a:endParaRPr dirty="0"/>
          </a:p>
          <a:p>
            <a:pPr marL="285750" lvl="0" indent="-196850" algn="l" rtl="0">
              <a:lnSpc>
                <a:spcPct val="100000"/>
              </a:lnSpc>
              <a:spcBef>
                <a:spcPts val="0"/>
              </a:spcBef>
              <a:spcAft>
                <a:spcPts val="0"/>
              </a:spcAft>
              <a:buSzPts val="1400"/>
              <a:buFont typeface="Noto Sans Symbols"/>
              <a:buNone/>
            </a:pPr>
            <a:endParaRPr dirty="0"/>
          </a:p>
          <a:p>
            <a:pPr marL="285750" lvl="0" indent="-196850" algn="l" rtl="0">
              <a:lnSpc>
                <a:spcPct val="100000"/>
              </a:lnSpc>
              <a:spcBef>
                <a:spcPts val="0"/>
              </a:spcBef>
              <a:spcAft>
                <a:spcPts val="0"/>
              </a:spcAft>
              <a:buSzPts val="1400"/>
              <a:buFont typeface="Noto Sans Symbols"/>
              <a:buNone/>
            </a:pPr>
            <a:endParaRPr dirty="0"/>
          </a:p>
          <a:p>
            <a:pPr marL="285750" lvl="0" indent="-285750" algn="l" rtl="0">
              <a:lnSpc>
                <a:spcPct val="100000"/>
              </a:lnSpc>
              <a:spcBef>
                <a:spcPts val="0"/>
              </a:spcBef>
              <a:spcAft>
                <a:spcPts val="0"/>
              </a:spcAft>
              <a:buSzPts val="1400"/>
              <a:buFont typeface="Noto Sans Symbols"/>
              <a:buChar char="⮚"/>
            </a:pPr>
            <a:r>
              <a:rPr lang="en-US" dirty="0"/>
              <a:t>This application is intended to offer any organization a  simple and effective means to manage the "</a:t>
            </a:r>
            <a:r>
              <a:rPr lang="en-US" dirty="0">
                <a:solidFill>
                  <a:srgbClr val="FF0000"/>
                </a:solidFill>
              </a:rPr>
              <a:t>administration</a:t>
            </a:r>
            <a:r>
              <a:rPr lang="en-US" dirty="0"/>
              <a:t>" part, then </a:t>
            </a:r>
            <a:r>
              <a:rPr lang="en-US" dirty="0">
                <a:solidFill>
                  <a:srgbClr val="FF0000"/>
                </a:solidFill>
              </a:rPr>
              <a:t>the connection history </a:t>
            </a:r>
            <a:r>
              <a:rPr lang="en-US" dirty="0"/>
              <a:t>part so that the administrator can change </a:t>
            </a:r>
            <a:r>
              <a:rPr lang="en-US" dirty="0">
                <a:solidFill>
                  <a:srgbClr val="FF0000"/>
                </a:solidFill>
              </a:rPr>
              <a:t>the licenses of users </a:t>
            </a:r>
            <a:r>
              <a:rPr lang="en-US" dirty="0"/>
              <a:t>based on their respective connection history.</a:t>
            </a:r>
          </a:p>
          <a:p>
            <a:pPr marL="285750" lvl="0" indent="-285750" algn="l" rtl="0">
              <a:lnSpc>
                <a:spcPct val="100000"/>
              </a:lnSpc>
              <a:spcBef>
                <a:spcPts val="0"/>
              </a:spcBef>
              <a:spcAft>
                <a:spcPts val="0"/>
              </a:spcAft>
              <a:buSzPts val="1400"/>
              <a:buFont typeface="Noto Sans Symbols"/>
              <a:buChar char="⮚"/>
            </a:pPr>
            <a:endParaRPr lang="en-US" dirty="0"/>
          </a:p>
          <a:p>
            <a:pPr marL="285750" lvl="0" indent="-285750" algn="l" rtl="0">
              <a:lnSpc>
                <a:spcPct val="100000"/>
              </a:lnSpc>
              <a:spcBef>
                <a:spcPts val="0"/>
              </a:spcBef>
              <a:spcAft>
                <a:spcPts val="0"/>
              </a:spcAft>
              <a:buSzPts val="1400"/>
              <a:buFont typeface="Noto Sans Symbols"/>
              <a:buChar char="⮚"/>
            </a:pPr>
            <a:endParaRPr lang="en-US" dirty="0"/>
          </a:p>
          <a:p>
            <a:pPr marL="285750" lvl="0" indent="-285750" algn="l" rtl="0">
              <a:lnSpc>
                <a:spcPct val="100000"/>
              </a:lnSpc>
              <a:spcBef>
                <a:spcPts val="0"/>
              </a:spcBef>
              <a:spcAft>
                <a:spcPts val="0"/>
              </a:spcAft>
              <a:buSzPts val="1400"/>
              <a:buFont typeface="Noto Sans Symbols"/>
              <a:buChar char="⮚"/>
            </a:pPr>
            <a:r>
              <a:rPr lang="en-US" dirty="0"/>
              <a:t>Provide a </a:t>
            </a:r>
            <a:r>
              <a:rPr lang="en-US" dirty="0">
                <a:solidFill>
                  <a:srgbClr val="FF0000"/>
                </a:solidFill>
              </a:rPr>
              <a:t>synthetic dashboard</a:t>
            </a:r>
            <a:r>
              <a:rPr lang="en-US" dirty="0"/>
              <a:t> visualizing the KPIs (Key Performance Indicators)</a:t>
            </a:r>
            <a:endParaRPr dirty="0"/>
          </a:p>
          <a:p>
            <a:pPr marL="285750" lvl="0" indent="-196850" algn="l" rtl="0">
              <a:lnSpc>
                <a:spcPct val="100000"/>
              </a:lnSpc>
              <a:spcBef>
                <a:spcPts val="0"/>
              </a:spcBef>
              <a:spcAft>
                <a:spcPts val="0"/>
              </a:spcAft>
              <a:buSzPts val="1400"/>
              <a:buFont typeface="Noto Sans Symbols"/>
              <a:buNone/>
            </a:pPr>
            <a:endParaRPr dirty="0"/>
          </a:p>
          <a:p>
            <a:pPr marL="285750" lvl="0" indent="-196850" algn="l" rtl="0">
              <a:lnSpc>
                <a:spcPct val="100000"/>
              </a:lnSpc>
              <a:spcBef>
                <a:spcPts val="0"/>
              </a:spcBef>
              <a:spcAft>
                <a:spcPts val="0"/>
              </a:spcAft>
              <a:buSzPts val="1400"/>
              <a:buFont typeface="Noto Sans Symbols"/>
              <a:buNone/>
            </a:pPr>
            <a:endParaRPr dirty="0"/>
          </a:p>
          <a:p>
            <a:pPr marL="285750" lvl="0" indent="-196850" algn="l" rtl="0">
              <a:lnSpc>
                <a:spcPct val="100000"/>
              </a:lnSpc>
              <a:spcBef>
                <a:spcPts val="0"/>
              </a:spcBef>
              <a:spcAft>
                <a:spcPts val="0"/>
              </a:spcAft>
              <a:buSzPts val="1400"/>
              <a:buFont typeface="Noto Sans Symbols"/>
              <a:buNone/>
            </a:pPr>
            <a:endParaRPr dirty="0"/>
          </a:p>
          <a:p>
            <a:pPr marL="285750" lvl="0" indent="-285750" algn="l" rtl="0">
              <a:lnSpc>
                <a:spcPct val="100000"/>
              </a:lnSpc>
              <a:spcBef>
                <a:spcPts val="0"/>
              </a:spcBef>
              <a:spcAft>
                <a:spcPts val="0"/>
              </a:spcAft>
              <a:buSzPts val="1400"/>
              <a:buFont typeface="Noto Sans Symbols"/>
              <a:buChar char="⮚"/>
            </a:pPr>
            <a:r>
              <a:rPr lang="en-US" dirty="0"/>
              <a:t>As well as </a:t>
            </a:r>
            <a:r>
              <a:rPr lang="en-US" dirty="0">
                <a:solidFill>
                  <a:srgbClr val="FF0000"/>
                </a:solidFill>
              </a:rPr>
              <a:t>a smart solution </a:t>
            </a:r>
            <a:r>
              <a:rPr lang="en-US" dirty="0"/>
              <a:t>that helps system administrators and community managers to overcome the difficulty of managing large communities and organizations.</a:t>
            </a:r>
            <a:endParaRPr dirty="0"/>
          </a:p>
        </p:txBody>
      </p:sp>
      <p:pic>
        <p:nvPicPr>
          <p:cNvPr id="152" name="Google Shape;152;p10" descr="User management sign line icon or logo account Vector Image"/>
          <p:cNvPicPr preferRelativeResize="0"/>
          <p:nvPr/>
        </p:nvPicPr>
        <p:blipFill rotWithShape="1">
          <a:blip r:embed="rId3">
            <a:alphaModFix/>
          </a:blip>
          <a:srcRect/>
          <a:stretch/>
        </p:blipFill>
        <p:spPr>
          <a:xfrm>
            <a:off x="7516413" y="0"/>
            <a:ext cx="1373837" cy="1483743"/>
          </a:xfrm>
          <a:prstGeom prst="rect">
            <a:avLst/>
          </a:prstGeom>
          <a:ln>
            <a:noFill/>
          </a:ln>
          <a:effectLst>
            <a:softEdge rad="112500"/>
          </a:effectLst>
        </p:spPr>
      </p:pic>
      <p:sp>
        <p:nvSpPr>
          <p:cNvPr id="2" name="TextBox 1">
            <a:extLst>
              <a:ext uri="{FF2B5EF4-FFF2-40B4-BE49-F238E27FC236}">
                <a16:creationId xmlns:a16="http://schemas.microsoft.com/office/drawing/2014/main" id="{B7588DE2-16B7-8E39-9CB1-A599E8A5FA11}"/>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12</a:t>
            </a:fld>
            <a:endParaRPr lang="en-US" sz="16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1"/>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a:t>Study of the existing</a:t>
            </a:r>
            <a:endParaRPr/>
          </a:p>
        </p:txBody>
      </p:sp>
      <p:sp>
        <p:nvSpPr>
          <p:cNvPr id="158" name="Google Shape;158;p11"/>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03</a:t>
            </a:r>
            <a:endParaRPr/>
          </a:p>
        </p:txBody>
      </p:sp>
      <p:pic>
        <p:nvPicPr>
          <p:cNvPr id="159" name="Google Shape;159;p11"/>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extLst>
      <p:ext uri="{BB962C8B-B14F-4D97-AF65-F5344CB8AC3E}">
        <p14:creationId xmlns:p14="http://schemas.microsoft.com/office/powerpoint/2010/main" val="556529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2"/>
          <p:cNvSpPr/>
          <p:nvPr/>
        </p:nvSpPr>
        <p:spPr>
          <a:xfrm>
            <a:off x="4652600" y="1160450"/>
            <a:ext cx="4169100" cy="3689846"/>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2"/>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HubSpot</a:t>
            </a:r>
            <a:endParaRPr/>
          </a:p>
        </p:txBody>
      </p:sp>
      <p:sp>
        <p:nvSpPr>
          <p:cNvPr id="166" name="Google Shape;166;p12"/>
          <p:cNvSpPr txBox="1">
            <a:spLocks noGrp="1"/>
          </p:cNvSpPr>
          <p:nvPr>
            <p:ph type="body" idx="1"/>
          </p:nvPr>
        </p:nvSpPr>
        <p:spPr>
          <a:xfrm>
            <a:off x="301500" y="1160450"/>
            <a:ext cx="4270500"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dirty="0"/>
              <a:t>HubSpot is a popular </a:t>
            </a:r>
            <a:r>
              <a:rPr lang="en-US" dirty="0">
                <a:solidFill>
                  <a:srgbClr val="FF0000"/>
                </a:solidFill>
              </a:rPr>
              <a:t>marketing</a:t>
            </a:r>
            <a:r>
              <a:rPr lang="en-US" dirty="0"/>
              <a:t>, </a:t>
            </a:r>
            <a:r>
              <a:rPr lang="en-US" dirty="0">
                <a:solidFill>
                  <a:srgbClr val="FF0000"/>
                </a:solidFill>
              </a:rPr>
              <a:t>sales</a:t>
            </a:r>
            <a:r>
              <a:rPr lang="en-US" dirty="0"/>
              <a:t>, </a:t>
            </a:r>
            <a:r>
              <a:rPr lang="en-US" dirty="0">
                <a:solidFill>
                  <a:srgbClr val="FF0000"/>
                </a:solidFill>
              </a:rPr>
              <a:t>and customer service</a:t>
            </a:r>
            <a:r>
              <a:rPr lang="en-US" dirty="0"/>
              <a:t> platform that integrates with Salesforce. </a:t>
            </a:r>
            <a:endParaRPr dirty="0"/>
          </a:p>
          <a:p>
            <a:pPr marL="285750" lvl="0" indent="-196850" algn="l" rtl="0">
              <a:lnSpc>
                <a:spcPct val="100000"/>
              </a:lnSpc>
              <a:spcBef>
                <a:spcPts val="0"/>
              </a:spcBef>
              <a:spcAft>
                <a:spcPts val="0"/>
              </a:spcAft>
              <a:buSzPts val="1400"/>
              <a:buFont typeface="Noto Sans Symbols"/>
              <a:buNone/>
            </a:pPr>
            <a:endParaRPr dirty="0"/>
          </a:p>
          <a:p>
            <a:pPr marL="285750" lvl="0" indent="-196850" algn="l" rtl="0">
              <a:lnSpc>
                <a:spcPct val="100000"/>
              </a:lnSpc>
              <a:spcBef>
                <a:spcPts val="0"/>
              </a:spcBef>
              <a:spcAft>
                <a:spcPts val="0"/>
              </a:spcAft>
              <a:buSzPts val="1400"/>
              <a:buFont typeface="Noto Sans Symbols"/>
              <a:buNone/>
            </a:pPr>
            <a:endParaRPr dirty="0"/>
          </a:p>
          <a:p>
            <a:pPr marL="285750" lvl="0" indent="-196850" algn="l" rtl="0">
              <a:lnSpc>
                <a:spcPct val="100000"/>
              </a:lnSpc>
              <a:spcBef>
                <a:spcPts val="0"/>
              </a:spcBef>
              <a:spcAft>
                <a:spcPts val="0"/>
              </a:spcAft>
              <a:buSzPts val="1400"/>
              <a:buFont typeface="Noto Sans Symbols"/>
              <a:buNone/>
            </a:pPr>
            <a:endParaRPr dirty="0"/>
          </a:p>
          <a:p>
            <a:pPr marL="285750" lvl="0" indent="-285750" algn="l" rtl="0">
              <a:lnSpc>
                <a:spcPct val="100000"/>
              </a:lnSpc>
              <a:spcBef>
                <a:spcPts val="0"/>
              </a:spcBef>
              <a:spcAft>
                <a:spcPts val="0"/>
              </a:spcAft>
              <a:buSzPts val="1400"/>
              <a:buFont typeface="Noto Sans Symbols"/>
              <a:buChar char="⮚"/>
            </a:pPr>
            <a:r>
              <a:rPr lang="en-US" dirty="0"/>
              <a:t>HubSpot uses Salesforce's user management features to allow organizations to </a:t>
            </a:r>
            <a:r>
              <a:rPr lang="en-US" dirty="0">
                <a:solidFill>
                  <a:srgbClr val="FF0000"/>
                </a:solidFill>
              </a:rPr>
              <a:t>manage their teams </a:t>
            </a:r>
            <a:r>
              <a:rPr lang="en-US" dirty="0"/>
              <a:t>and control access to different parts of the application.</a:t>
            </a:r>
            <a:endParaRPr dirty="0"/>
          </a:p>
        </p:txBody>
      </p:sp>
      <p:pic>
        <p:nvPicPr>
          <p:cNvPr id="168" name="Google Shape;168;p12" descr="Hubspot partner i Sverige | CRM och MA - Business Reflex"/>
          <p:cNvPicPr preferRelativeResize="0"/>
          <p:nvPr/>
        </p:nvPicPr>
        <p:blipFill rotWithShape="1">
          <a:blip r:embed="rId3">
            <a:alphaModFix/>
          </a:blip>
          <a:srcRect/>
          <a:stretch/>
        </p:blipFill>
        <p:spPr>
          <a:xfrm>
            <a:off x="802637" y="3191929"/>
            <a:ext cx="2722832" cy="1881019"/>
          </a:xfrm>
          <a:prstGeom prst="rect">
            <a:avLst/>
          </a:prstGeom>
          <a:noFill/>
          <a:ln>
            <a:noFill/>
          </a:ln>
        </p:spPr>
      </p:pic>
      <p:pic>
        <p:nvPicPr>
          <p:cNvPr id="1026" name="Picture 2">
            <a:extLst>
              <a:ext uri="{FF2B5EF4-FFF2-40B4-BE49-F238E27FC236}">
                <a16:creationId xmlns:a16="http://schemas.microsoft.com/office/drawing/2014/main" id="{272C7E2A-2ED3-1F56-065C-FFB7C0CBD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837" y="2472390"/>
            <a:ext cx="4070863" cy="11908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767978-7F63-7C3C-CF3E-3077417482F1}"/>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14</a:t>
            </a:fld>
            <a:endParaRPr lang="en-US" sz="1600" b="1" dirty="0"/>
          </a:p>
        </p:txBody>
      </p:sp>
    </p:spTree>
    <p:extLst>
      <p:ext uri="{BB962C8B-B14F-4D97-AF65-F5344CB8AC3E}">
        <p14:creationId xmlns:p14="http://schemas.microsoft.com/office/powerpoint/2010/main" val="127084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3"/>
          <p:cNvSpPr/>
          <p:nvPr/>
        </p:nvSpPr>
        <p:spPr>
          <a:xfrm>
            <a:off x="4652600" y="1160450"/>
            <a:ext cx="4169100" cy="3728605"/>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3"/>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HubSpot</a:t>
            </a:r>
            <a:endParaRPr/>
          </a:p>
        </p:txBody>
      </p:sp>
      <p:sp>
        <p:nvSpPr>
          <p:cNvPr id="175" name="Google Shape;175;p13"/>
          <p:cNvSpPr txBox="1">
            <a:spLocks noGrp="1"/>
          </p:cNvSpPr>
          <p:nvPr>
            <p:ph type="body" idx="1"/>
          </p:nvPr>
        </p:nvSpPr>
        <p:spPr>
          <a:xfrm>
            <a:off x="263473" y="1064655"/>
            <a:ext cx="4270500" cy="35380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600" b="1" dirty="0">
                <a:solidFill>
                  <a:schemeClr val="lt2"/>
                </a:solidFill>
              </a:rPr>
              <a:t>(+) Pros:</a:t>
            </a:r>
            <a:endParaRPr dirty="0"/>
          </a:p>
          <a:p>
            <a:pPr marL="0" lvl="0" indent="0" algn="l" rtl="0">
              <a:lnSpc>
                <a:spcPct val="100000"/>
              </a:lnSpc>
              <a:spcBef>
                <a:spcPts val="0"/>
              </a:spcBef>
              <a:spcAft>
                <a:spcPts val="0"/>
              </a:spcAft>
              <a:buSzPts val="1400"/>
              <a:buNone/>
            </a:pPr>
            <a:endParaRPr dirty="0"/>
          </a:p>
          <a:p>
            <a:pPr marL="285750" lvl="0" indent="-285750" algn="l" rtl="0">
              <a:lnSpc>
                <a:spcPct val="100000"/>
              </a:lnSpc>
              <a:spcBef>
                <a:spcPts val="0"/>
              </a:spcBef>
              <a:spcAft>
                <a:spcPts val="0"/>
              </a:spcAft>
              <a:buSzPts val="1400"/>
              <a:buFont typeface="Noto Sans Symbols"/>
              <a:buChar char="⮚"/>
            </a:pPr>
            <a:r>
              <a:rPr lang="en-US" b="1" dirty="0"/>
              <a:t>User-Friendly Interface</a:t>
            </a:r>
            <a:endParaRPr dirty="0"/>
          </a:p>
          <a:p>
            <a:pPr marL="285750" lvl="0" indent="-196850" algn="l" rtl="0">
              <a:lnSpc>
                <a:spcPct val="100000"/>
              </a:lnSpc>
              <a:spcBef>
                <a:spcPts val="0"/>
              </a:spcBef>
              <a:spcAft>
                <a:spcPts val="0"/>
              </a:spcAft>
              <a:buSzPts val="1400"/>
              <a:buFont typeface="Noto Sans Symbols"/>
              <a:buNone/>
            </a:pPr>
            <a:endParaRPr b="1" dirty="0"/>
          </a:p>
          <a:p>
            <a:pPr marL="285750" lvl="0" indent="-196850" algn="l" rtl="0">
              <a:lnSpc>
                <a:spcPct val="100000"/>
              </a:lnSpc>
              <a:spcBef>
                <a:spcPts val="0"/>
              </a:spcBef>
              <a:spcAft>
                <a:spcPts val="0"/>
              </a:spcAft>
              <a:buSzPts val="1400"/>
              <a:buFont typeface="Noto Sans Symbols"/>
              <a:buNone/>
            </a:pPr>
            <a:endParaRPr b="1" dirty="0"/>
          </a:p>
          <a:p>
            <a:pPr marL="285750" lvl="0" indent="-285750" algn="l" rtl="0">
              <a:lnSpc>
                <a:spcPct val="100000"/>
              </a:lnSpc>
              <a:spcBef>
                <a:spcPts val="0"/>
              </a:spcBef>
              <a:spcAft>
                <a:spcPts val="0"/>
              </a:spcAft>
              <a:buSzPts val="1400"/>
              <a:buFont typeface="Noto Sans Symbols"/>
              <a:buChar char="⮚"/>
            </a:pPr>
            <a:r>
              <a:rPr lang="en-US" b="1" dirty="0"/>
              <a:t>Role-Based Access </a:t>
            </a:r>
            <a:br>
              <a:rPr lang="en-US" b="1" dirty="0"/>
            </a:br>
            <a:r>
              <a:rPr lang="en-US" dirty="0"/>
              <a:t>( custom roles and specific permissions to users )</a:t>
            </a:r>
            <a:endParaRPr dirty="0"/>
          </a:p>
          <a:p>
            <a:pPr marL="285750" lvl="0" indent="-196850" algn="l" rtl="0">
              <a:lnSpc>
                <a:spcPct val="100000"/>
              </a:lnSpc>
              <a:spcBef>
                <a:spcPts val="0"/>
              </a:spcBef>
              <a:spcAft>
                <a:spcPts val="0"/>
              </a:spcAft>
              <a:buSzPts val="1400"/>
              <a:buFont typeface="Noto Sans Symbols"/>
              <a:buNone/>
            </a:pPr>
            <a:endParaRPr lang="fr-FR" b="1" dirty="0"/>
          </a:p>
          <a:p>
            <a:pPr marL="285750" lvl="0" indent="-196850" algn="l" rtl="0">
              <a:lnSpc>
                <a:spcPct val="100000"/>
              </a:lnSpc>
              <a:spcBef>
                <a:spcPts val="0"/>
              </a:spcBef>
              <a:spcAft>
                <a:spcPts val="0"/>
              </a:spcAft>
              <a:buSzPts val="1400"/>
              <a:buFont typeface="Noto Sans Symbols"/>
              <a:buNone/>
            </a:pPr>
            <a:endParaRPr b="1" dirty="0"/>
          </a:p>
          <a:p>
            <a:pPr marL="285750" lvl="0" indent="-285750" algn="l" rtl="0">
              <a:lnSpc>
                <a:spcPct val="100000"/>
              </a:lnSpc>
              <a:spcBef>
                <a:spcPts val="0"/>
              </a:spcBef>
              <a:spcAft>
                <a:spcPts val="0"/>
              </a:spcAft>
              <a:buSzPts val="1400"/>
              <a:buFont typeface="Noto Sans Symbols"/>
              <a:buChar char="⮚"/>
            </a:pPr>
            <a:r>
              <a:rPr lang="en-US" b="1" dirty="0"/>
              <a:t>User Activity Tracking</a:t>
            </a:r>
            <a:endParaRPr dirty="0"/>
          </a:p>
        </p:txBody>
      </p:sp>
      <p:sp>
        <p:nvSpPr>
          <p:cNvPr id="176" name="Google Shape;176;p13"/>
          <p:cNvSpPr txBox="1"/>
          <p:nvPr/>
        </p:nvSpPr>
        <p:spPr>
          <a:xfrm>
            <a:off x="4652600" y="1064655"/>
            <a:ext cx="4270500" cy="382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Reem Kufi"/>
              <a:buNone/>
            </a:pPr>
            <a:r>
              <a:rPr lang="en-US" sz="1600" b="1" i="0" u="none" strike="noStrike" cap="none" dirty="0">
                <a:solidFill>
                  <a:schemeClr val="dk2"/>
                </a:solidFill>
                <a:latin typeface="Reem Kufi"/>
                <a:ea typeface="Reem Kufi"/>
                <a:cs typeface="Reem Kufi"/>
                <a:sym typeface="Reem Kufi"/>
              </a:rPr>
              <a:t>(-) Cons:</a:t>
            </a:r>
            <a:endParaRPr dirty="0"/>
          </a:p>
          <a:p>
            <a:pPr marL="0" marR="0" lvl="0" indent="0" algn="l" rtl="0">
              <a:lnSpc>
                <a:spcPct val="100000"/>
              </a:lnSpc>
              <a:spcBef>
                <a:spcPts val="0"/>
              </a:spcBef>
              <a:spcAft>
                <a:spcPts val="0"/>
              </a:spcAft>
              <a:buClr>
                <a:schemeClr val="dk1"/>
              </a:buClr>
              <a:buSzPts val="1400"/>
              <a:buFont typeface="Reem Kufi"/>
              <a:buNone/>
            </a:pPr>
            <a:endParaRPr sz="1400" b="0" i="0" u="none" strike="noStrike" cap="none" dirty="0">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dirty="0">
                <a:solidFill>
                  <a:schemeClr val="dk1"/>
                </a:solidFill>
                <a:latin typeface="Reem Kufi"/>
                <a:ea typeface="Reem Kufi"/>
                <a:cs typeface="Reem Kufi"/>
                <a:sym typeface="Reem Kufi"/>
              </a:rPr>
              <a:t>Complexity</a:t>
            </a:r>
            <a:r>
              <a:rPr lang="en-US" sz="1400" b="0" i="0" u="none" strike="noStrike" cap="none" dirty="0">
                <a:solidFill>
                  <a:schemeClr val="dk1"/>
                </a:solidFill>
                <a:latin typeface="Reem Kufi"/>
                <a:ea typeface="Reem Kufi"/>
                <a:cs typeface="Reem Kufi"/>
                <a:sym typeface="Reem Kufi"/>
              </a:rPr>
              <a:t> </a:t>
            </a:r>
            <a:endParaRPr dirty="0"/>
          </a:p>
          <a:p>
            <a:pPr marL="285750" marR="0" lvl="0" indent="-196850" algn="l" rtl="0">
              <a:lnSpc>
                <a:spcPct val="100000"/>
              </a:lnSpc>
              <a:spcBef>
                <a:spcPts val="0"/>
              </a:spcBef>
              <a:spcAft>
                <a:spcPts val="0"/>
              </a:spcAft>
              <a:buClr>
                <a:schemeClr val="dk1"/>
              </a:buClr>
              <a:buSzPts val="1400"/>
              <a:buFont typeface="Noto Sans Symbols"/>
              <a:buNone/>
            </a:pPr>
            <a:endParaRPr sz="1400" b="1" i="0" u="none" strike="noStrike" cap="none" dirty="0">
              <a:solidFill>
                <a:schemeClr val="dk1"/>
              </a:solidFill>
              <a:latin typeface="Reem Kufi"/>
              <a:ea typeface="Reem Kufi"/>
              <a:cs typeface="Reem Kufi"/>
              <a:sym typeface="Reem Kufi"/>
            </a:endParaRPr>
          </a:p>
          <a:p>
            <a:pPr marL="285750" marR="0" lvl="0" indent="-196850" algn="l" rtl="0">
              <a:lnSpc>
                <a:spcPct val="100000"/>
              </a:lnSpc>
              <a:spcBef>
                <a:spcPts val="0"/>
              </a:spcBef>
              <a:spcAft>
                <a:spcPts val="0"/>
              </a:spcAft>
              <a:buClr>
                <a:schemeClr val="dk1"/>
              </a:buClr>
              <a:buSzPts val="1400"/>
              <a:buFont typeface="Noto Sans Symbols"/>
              <a:buNone/>
            </a:pPr>
            <a:endParaRPr sz="1400" b="1" i="0" u="none" strike="noStrike" cap="none" dirty="0">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dirty="0">
                <a:solidFill>
                  <a:schemeClr val="dk1"/>
                </a:solidFill>
                <a:latin typeface="Reem Kufi"/>
                <a:ea typeface="Reem Kufi"/>
                <a:cs typeface="Reem Kufi"/>
                <a:sym typeface="Reem Kufi"/>
              </a:rPr>
              <a:t>Cost </a:t>
            </a:r>
            <a:br>
              <a:rPr lang="en-US" sz="1400" b="1" i="0" u="none" strike="noStrike" cap="none" dirty="0">
                <a:solidFill>
                  <a:schemeClr val="dk1"/>
                </a:solidFill>
                <a:latin typeface="Reem Kufi"/>
                <a:ea typeface="Reem Kufi"/>
                <a:cs typeface="Reem Kufi"/>
                <a:sym typeface="Reem Kufi"/>
              </a:rPr>
            </a:br>
            <a:r>
              <a:rPr lang="en-US" sz="1400" i="0" u="none" strike="noStrike" cap="none" dirty="0">
                <a:solidFill>
                  <a:schemeClr val="dk1"/>
                </a:solidFill>
                <a:latin typeface="Reem Kufi"/>
                <a:ea typeface="Reem Kufi"/>
                <a:cs typeface="Reem Kufi"/>
                <a:sym typeface="Reem Kufi"/>
              </a:rPr>
              <a:t>(Pricing structure is based on the number of contacts)</a:t>
            </a:r>
            <a:endParaRPr lang="en-US" dirty="0"/>
          </a:p>
          <a:p>
            <a:pPr marL="285750" marR="0" lvl="0" indent="-196850" algn="l" rtl="0">
              <a:lnSpc>
                <a:spcPct val="100000"/>
              </a:lnSpc>
              <a:spcBef>
                <a:spcPts val="0"/>
              </a:spcBef>
              <a:spcAft>
                <a:spcPts val="0"/>
              </a:spcAft>
              <a:buClr>
                <a:schemeClr val="dk1"/>
              </a:buClr>
              <a:buSzPts val="1400"/>
              <a:buFont typeface="Noto Sans Symbols"/>
              <a:buNone/>
            </a:pPr>
            <a:endParaRPr sz="1400" b="1" i="0" u="none" strike="noStrike" cap="none" dirty="0">
              <a:solidFill>
                <a:schemeClr val="dk1"/>
              </a:solidFill>
              <a:latin typeface="Reem Kufi"/>
              <a:ea typeface="Reem Kufi"/>
              <a:cs typeface="Reem Kufi"/>
              <a:sym typeface="Reem Kufi"/>
            </a:endParaRPr>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dirty="0">
                <a:solidFill>
                  <a:schemeClr val="dk1"/>
                </a:solidFill>
                <a:latin typeface="Reem Kufi"/>
                <a:ea typeface="Reem Kufi"/>
                <a:cs typeface="Reem Kufi"/>
                <a:sym typeface="Reem Kufi"/>
              </a:rPr>
              <a:t>Learning Curve </a:t>
            </a:r>
            <a:br>
              <a:rPr lang="en-US" dirty="0">
                <a:solidFill>
                  <a:schemeClr val="dk1"/>
                </a:solidFill>
                <a:latin typeface="Reem Kufi"/>
                <a:ea typeface="Reem Kufi"/>
                <a:cs typeface="Reem Kufi"/>
                <a:sym typeface="Reem Kufi"/>
              </a:rPr>
            </a:br>
            <a:r>
              <a:rPr lang="en-US" dirty="0">
                <a:solidFill>
                  <a:schemeClr val="dk1"/>
                </a:solidFill>
                <a:latin typeface="Reem Kufi"/>
                <a:ea typeface="Reem Kufi"/>
                <a:cs typeface="Reem Kufi"/>
                <a:sym typeface="Reem Kufi"/>
              </a:rPr>
              <a:t>(Managing users and configuring access control)</a:t>
            </a:r>
            <a:endParaRPr lang="en-US" sz="1400" i="0" u="none" strike="noStrike" cap="none" dirty="0">
              <a:solidFill>
                <a:schemeClr val="dk1"/>
              </a:solidFill>
              <a:latin typeface="Reem Kufi"/>
              <a:ea typeface="Reem Kufi"/>
              <a:cs typeface="Reem Kufi"/>
              <a:sym typeface="Reem Kufi"/>
            </a:endParaRPr>
          </a:p>
        </p:txBody>
      </p:sp>
      <p:sp>
        <p:nvSpPr>
          <p:cNvPr id="2" name="TextBox 1">
            <a:extLst>
              <a:ext uri="{FF2B5EF4-FFF2-40B4-BE49-F238E27FC236}">
                <a16:creationId xmlns:a16="http://schemas.microsoft.com/office/drawing/2014/main" id="{7B0315C0-7C7B-587B-5FF1-6264FAF5FED1}"/>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15</a:t>
            </a:fld>
            <a:endParaRPr lang="en-US" sz="1600" b="1" dirty="0"/>
          </a:p>
        </p:txBody>
      </p:sp>
    </p:spTree>
    <p:extLst>
      <p:ext uri="{BB962C8B-B14F-4D97-AF65-F5344CB8AC3E}">
        <p14:creationId xmlns:p14="http://schemas.microsoft.com/office/powerpoint/2010/main" val="1167378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4"/>
          <p:cNvSpPr/>
          <p:nvPr/>
        </p:nvSpPr>
        <p:spPr>
          <a:xfrm>
            <a:off x="4652600" y="1160450"/>
            <a:ext cx="4169100" cy="3689846"/>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4"/>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ZenDesk</a:t>
            </a:r>
            <a:endParaRPr/>
          </a:p>
        </p:txBody>
      </p:sp>
      <p:sp>
        <p:nvSpPr>
          <p:cNvPr id="183" name="Google Shape;183;p14"/>
          <p:cNvSpPr txBox="1">
            <a:spLocks noGrp="1"/>
          </p:cNvSpPr>
          <p:nvPr>
            <p:ph type="body" idx="1"/>
          </p:nvPr>
        </p:nvSpPr>
        <p:spPr>
          <a:xfrm>
            <a:off x="301500" y="1160450"/>
            <a:ext cx="4270500"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dirty="0" err="1"/>
              <a:t>ZenDesk</a:t>
            </a:r>
            <a:r>
              <a:rPr lang="en-US" dirty="0"/>
              <a:t> is a </a:t>
            </a:r>
            <a:r>
              <a:rPr lang="en-US" dirty="0">
                <a:solidFill>
                  <a:srgbClr val="FF0000"/>
                </a:solidFill>
              </a:rPr>
              <a:t>customer support </a:t>
            </a:r>
            <a:r>
              <a:rPr lang="en-US" dirty="0"/>
              <a:t>platform that integrates with Salesforce. </a:t>
            </a:r>
            <a:endParaRPr dirty="0"/>
          </a:p>
          <a:p>
            <a:pPr marL="285750" lvl="0" indent="-196850" algn="l" rtl="0">
              <a:lnSpc>
                <a:spcPct val="100000"/>
              </a:lnSpc>
              <a:spcBef>
                <a:spcPts val="0"/>
              </a:spcBef>
              <a:spcAft>
                <a:spcPts val="0"/>
              </a:spcAft>
              <a:buSzPts val="1400"/>
              <a:buFont typeface="Noto Sans Symbols"/>
              <a:buNone/>
            </a:pPr>
            <a:endParaRPr dirty="0"/>
          </a:p>
          <a:p>
            <a:pPr marL="285750" lvl="0" indent="-285750" algn="l" rtl="0">
              <a:lnSpc>
                <a:spcPct val="100000"/>
              </a:lnSpc>
              <a:spcBef>
                <a:spcPts val="0"/>
              </a:spcBef>
              <a:spcAft>
                <a:spcPts val="0"/>
              </a:spcAft>
              <a:buSzPts val="1400"/>
              <a:buFont typeface="Noto Sans Symbols"/>
              <a:buChar char="⮚"/>
            </a:pPr>
            <a:r>
              <a:rPr lang="en-US" dirty="0" err="1"/>
              <a:t>ZenDesk</a:t>
            </a:r>
            <a:r>
              <a:rPr lang="en-US" dirty="0"/>
              <a:t> uses Salesforce's user management features to allow organizations to manage </a:t>
            </a:r>
            <a:r>
              <a:rPr lang="en-US" dirty="0">
                <a:solidFill>
                  <a:srgbClr val="FF0000"/>
                </a:solidFill>
              </a:rPr>
              <a:t>their support teams </a:t>
            </a:r>
            <a:r>
              <a:rPr lang="en-US" dirty="0"/>
              <a:t>and control access to different parts of the application.</a:t>
            </a:r>
            <a:endParaRPr dirty="0"/>
          </a:p>
        </p:txBody>
      </p:sp>
      <p:pic>
        <p:nvPicPr>
          <p:cNvPr id="184" name="Google Shape;184;p14"/>
          <p:cNvPicPr preferRelativeResize="0"/>
          <p:nvPr/>
        </p:nvPicPr>
        <p:blipFill rotWithShape="1">
          <a:blip r:embed="rId3">
            <a:alphaModFix/>
          </a:blip>
          <a:srcRect/>
          <a:stretch/>
        </p:blipFill>
        <p:spPr>
          <a:xfrm>
            <a:off x="4652600" y="1510191"/>
            <a:ext cx="4169100" cy="2975305"/>
          </a:xfrm>
          <a:prstGeom prst="rect">
            <a:avLst/>
          </a:prstGeom>
          <a:noFill/>
          <a:ln>
            <a:noFill/>
          </a:ln>
        </p:spPr>
      </p:pic>
      <p:pic>
        <p:nvPicPr>
          <p:cNvPr id="185" name="Google Shape;185;p14" descr="Working with the Zendesk Sell app in Support – Zendesk help"/>
          <p:cNvPicPr preferRelativeResize="0"/>
          <p:nvPr/>
        </p:nvPicPr>
        <p:blipFill rotWithShape="1">
          <a:blip r:embed="rId4">
            <a:alphaModFix/>
          </a:blip>
          <a:srcRect/>
          <a:stretch/>
        </p:blipFill>
        <p:spPr>
          <a:xfrm>
            <a:off x="619629" y="2571750"/>
            <a:ext cx="3634242" cy="2454136"/>
          </a:xfrm>
          <a:prstGeom prst="rect">
            <a:avLst/>
          </a:prstGeom>
          <a:noFill/>
          <a:ln>
            <a:noFill/>
          </a:ln>
        </p:spPr>
      </p:pic>
      <p:sp>
        <p:nvSpPr>
          <p:cNvPr id="2" name="TextBox 1">
            <a:extLst>
              <a:ext uri="{FF2B5EF4-FFF2-40B4-BE49-F238E27FC236}">
                <a16:creationId xmlns:a16="http://schemas.microsoft.com/office/drawing/2014/main" id="{E3152E14-AE54-9D71-B0FB-A0492649E067}"/>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16</a:t>
            </a:fld>
            <a:endParaRPr lang="en-US" sz="1600" b="1" dirty="0"/>
          </a:p>
        </p:txBody>
      </p:sp>
    </p:spTree>
    <p:extLst>
      <p:ext uri="{BB962C8B-B14F-4D97-AF65-F5344CB8AC3E}">
        <p14:creationId xmlns:p14="http://schemas.microsoft.com/office/powerpoint/2010/main" val="1848778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5"/>
          <p:cNvSpPr/>
          <p:nvPr/>
        </p:nvSpPr>
        <p:spPr>
          <a:xfrm>
            <a:off x="4320612" y="1160450"/>
            <a:ext cx="4501088" cy="3730814"/>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5"/>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ZenDesk</a:t>
            </a:r>
            <a:endParaRPr/>
          </a:p>
        </p:txBody>
      </p:sp>
      <p:sp>
        <p:nvSpPr>
          <p:cNvPr id="192" name="Google Shape;192;p15"/>
          <p:cNvSpPr txBox="1">
            <a:spLocks noGrp="1"/>
          </p:cNvSpPr>
          <p:nvPr>
            <p:ph type="body" idx="1"/>
          </p:nvPr>
        </p:nvSpPr>
        <p:spPr>
          <a:xfrm>
            <a:off x="263473" y="1064655"/>
            <a:ext cx="4270500" cy="35380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600" b="1" dirty="0">
                <a:solidFill>
                  <a:schemeClr val="lt2"/>
                </a:solidFill>
              </a:rPr>
              <a:t>(+) Pros:</a:t>
            </a:r>
            <a:endParaRPr dirty="0"/>
          </a:p>
          <a:p>
            <a:pPr marL="0" lvl="0" indent="0" algn="l" rtl="0">
              <a:lnSpc>
                <a:spcPct val="100000"/>
              </a:lnSpc>
              <a:spcBef>
                <a:spcPts val="0"/>
              </a:spcBef>
              <a:spcAft>
                <a:spcPts val="0"/>
              </a:spcAft>
              <a:buSzPts val="1400"/>
              <a:buNone/>
            </a:pPr>
            <a:endParaRPr dirty="0"/>
          </a:p>
          <a:p>
            <a:pPr marL="285750" lvl="0" indent="-285750" algn="l" rtl="0">
              <a:lnSpc>
                <a:spcPct val="100000"/>
              </a:lnSpc>
              <a:spcBef>
                <a:spcPts val="0"/>
              </a:spcBef>
              <a:spcAft>
                <a:spcPts val="0"/>
              </a:spcAft>
              <a:buSzPts val="1400"/>
              <a:buFont typeface="Noto Sans Symbols"/>
              <a:buChar char="⮚"/>
            </a:pPr>
            <a:r>
              <a:rPr lang="en-US" b="1" dirty="0"/>
              <a:t>User Analytics</a:t>
            </a:r>
            <a:endParaRPr dirty="0"/>
          </a:p>
          <a:p>
            <a:pPr marL="285750" lvl="0" indent="-196850" algn="l" rtl="0">
              <a:lnSpc>
                <a:spcPct val="100000"/>
              </a:lnSpc>
              <a:spcBef>
                <a:spcPts val="0"/>
              </a:spcBef>
              <a:spcAft>
                <a:spcPts val="0"/>
              </a:spcAft>
              <a:buSzPts val="1400"/>
              <a:buFont typeface="Noto Sans Symbols"/>
              <a:buNone/>
            </a:pPr>
            <a:endParaRPr b="1" dirty="0"/>
          </a:p>
          <a:p>
            <a:pPr marL="285750" lvl="0" indent="-196850" algn="l" rtl="0">
              <a:lnSpc>
                <a:spcPct val="100000"/>
              </a:lnSpc>
              <a:spcBef>
                <a:spcPts val="0"/>
              </a:spcBef>
              <a:spcAft>
                <a:spcPts val="0"/>
              </a:spcAft>
              <a:buSzPts val="1400"/>
              <a:buFont typeface="Noto Sans Symbols"/>
              <a:buNone/>
            </a:pPr>
            <a:endParaRPr b="1" dirty="0"/>
          </a:p>
          <a:p>
            <a:pPr marL="285750" lvl="0" indent="-285750" algn="l" rtl="0">
              <a:lnSpc>
                <a:spcPct val="100000"/>
              </a:lnSpc>
              <a:spcBef>
                <a:spcPts val="0"/>
              </a:spcBef>
              <a:spcAft>
                <a:spcPts val="0"/>
              </a:spcAft>
              <a:buSzPts val="1400"/>
              <a:buFont typeface="Noto Sans Symbols"/>
              <a:buChar char="⮚"/>
            </a:pPr>
            <a:r>
              <a:rPr lang="en-US" b="1" dirty="0"/>
              <a:t>Customizable Notifications</a:t>
            </a:r>
            <a:endParaRPr dirty="0"/>
          </a:p>
          <a:p>
            <a:pPr marL="285750" lvl="0" indent="-196850" algn="l" rtl="0">
              <a:lnSpc>
                <a:spcPct val="100000"/>
              </a:lnSpc>
              <a:spcBef>
                <a:spcPts val="0"/>
              </a:spcBef>
              <a:spcAft>
                <a:spcPts val="0"/>
              </a:spcAft>
              <a:buSzPts val="1400"/>
              <a:buFont typeface="Noto Sans Symbols"/>
              <a:buNone/>
            </a:pPr>
            <a:endParaRPr b="1" dirty="0"/>
          </a:p>
          <a:p>
            <a:pPr marL="285750" lvl="0" indent="-196850" algn="l" rtl="0">
              <a:lnSpc>
                <a:spcPct val="100000"/>
              </a:lnSpc>
              <a:spcBef>
                <a:spcPts val="0"/>
              </a:spcBef>
              <a:spcAft>
                <a:spcPts val="0"/>
              </a:spcAft>
              <a:buSzPts val="1400"/>
              <a:buFont typeface="Noto Sans Symbols"/>
              <a:buNone/>
            </a:pPr>
            <a:endParaRPr b="1" dirty="0"/>
          </a:p>
          <a:p>
            <a:pPr marL="285750" lvl="0" indent="-285750" algn="l" rtl="0">
              <a:lnSpc>
                <a:spcPct val="100000"/>
              </a:lnSpc>
              <a:spcBef>
                <a:spcPts val="0"/>
              </a:spcBef>
              <a:spcAft>
                <a:spcPts val="0"/>
              </a:spcAft>
              <a:buSzPts val="1400"/>
              <a:buFont typeface="Noto Sans Symbols"/>
              <a:buChar char="⮚"/>
            </a:pPr>
            <a:r>
              <a:rPr lang="en-US" b="1" dirty="0"/>
              <a:t>User Collaboration</a:t>
            </a:r>
            <a:br>
              <a:rPr lang="en-US" b="1" dirty="0"/>
            </a:br>
            <a:r>
              <a:rPr lang="en-US" dirty="0"/>
              <a:t>( shared views and comments )</a:t>
            </a:r>
            <a:endParaRPr dirty="0"/>
          </a:p>
        </p:txBody>
      </p:sp>
      <p:sp>
        <p:nvSpPr>
          <p:cNvPr id="193" name="Google Shape;193;p15"/>
          <p:cNvSpPr txBox="1"/>
          <p:nvPr/>
        </p:nvSpPr>
        <p:spPr>
          <a:xfrm>
            <a:off x="4320612" y="1066864"/>
            <a:ext cx="4559915" cy="382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Reem Kufi"/>
              <a:buNone/>
            </a:pPr>
            <a:r>
              <a:rPr lang="en-US" sz="1600" b="1" i="0" u="none" strike="noStrike" cap="none" dirty="0">
                <a:solidFill>
                  <a:schemeClr val="dk2"/>
                </a:solidFill>
                <a:latin typeface="Reem Kufi"/>
                <a:ea typeface="Reem Kufi"/>
                <a:cs typeface="Reem Kufi"/>
                <a:sym typeface="Reem Kufi"/>
              </a:rPr>
              <a:t>          (-) Cons:</a:t>
            </a:r>
            <a:endParaRPr dirty="0"/>
          </a:p>
          <a:p>
            <a:pPr marL="0" marR="0" lvl="0" indent="0" algn="l" rtl="0">
              <a:lnSpc>
                <a:spcPct val="100000"/>
              </a:lnSpc>
              <a:spcBef>
                <a:spcPts val="0"/>
              </a:spcBef>
              <a:spcAft>
                <a:spcPts val="0"/>
              </a:spcAft>
              <a:buClr>
                <a:schemeClr val="dk1"/>
              </a:buClr>
              <a:buSzPts val="1400"/>
              <a:buFont typeface="Reem Kufi"/>
              <a:buNone/>
            </a:pPr>
            <a:endParaRPr sz="1400" b="0" i="0" u="none" strike="noStrike" cap="none" dirty="0">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dirty="0">
                <a:solidFill>
                  <a:schemeClr val="dk1"/>
                </a:solidFill>
                <a:latin typeface="Reem Kufi"/>
                <a:ea typeface="Reem Kufi"/>
                <a:cs typeface="Reem Kufi"/>
                <a:sym typeface="Reem Kufi"/>
              </a:rPr>
              <a:t>Limited Permissions</a:t>
            </a:r>
            <a:endParaRPr dirty="0"/>
          </a:p>
          <a:p>
            <a:pPr marL="285750" marR="0" lvl="0" indent="-196850" algn="l" rtl="0">
              <a:lnSpc>
                <a:spcPct val="100000"/>
              </a:lnSpc>
              <a:spcBef>
                <a:spcPts val="0"/>
              </a:spcBef>
              <a:spcAft>
                <a:spcPts val="0"/>
              </a:spcAft>
              <a:buClr>
                <a:schemeClr val="dk1"/>
              </a:buClr>
              <a:buSzPts val="1400"/>
              <a:buFont typeface="Noto Sans Symbols"/>
              <a:buNone/>
            </a:pPr>
            <a:endParaRPr sz="1400" b="1" i="0" u="none" strike="noStrike" cap="none" dirty="0">
              <a:solidFill>
                <a:schemeClr val="dk1"/>
              </a:solidFill>
              <a:latin typeface="Reem Kufi"/>
              <a:ea typeface="Reem Kufi"/>
              <a:cs typeface="Reem Kufi"/>
              <a:sym typeface="Reem Kufi"/>
            </a:endParaRPr>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dirty="0">
                <a:solidFill>
                  <a:schemeClr val="dk1"/>
                </a:solidFill>
                <a:latin typeface="Reem Kufi"/>
                <a:ea typeface="Reem Kufi"/>
                <a:cs typeface="Reem Kufi"/>
                <a:sym typeface="Reem Kufi"/>
              </a:rPr>
              <a:t>Limited Customization</a:t>
            </a:r>
            <a:endParaRPr dirty="0"/>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Reem Kufi"/>
              <a:ea typeface="Reem Kufi"/>
              <a:cs typeface="Reem Kufi"/>
              <a:sym typeface="Reem Kufi"/>
            </a:endParaRPr>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Reem Kufi"/>
              <a:ea typeface="Reem Kufi"/>
              <a:cs typeface="Reem Kufi"/>
              <a:sym typeface="Reem Kufi"/>
            </a:endParaRPr>
          </a:p>
          <a:p>
            <a:pPr marL="285750" indent="-285750">
              <a:buClr>
                <a:schemeClr val="dk1"/>
              </a:buClr>
              <a:buSzPts val="1400"/>
              <a:buFont typeface="Noto Sans Symbols"/>
              <a:buChar char="⮚"/>
            </a:pPr>
            <a:r>
              <a:rPr lang="en-US" sz="1400" b="1" i="0" u="none" strike="noStrike" cap="none" dirty="0">
                <a:solidFill>
                  <a:schemeClr val="dk1"/>
                </a:solidFill>
                <a:latin typeface="Reem Kufi"/>
                <a:ea typeface="Reem Kufi"/>
                <a:cs typeface="Reem Kufi"/>
                <a:sym typeface="Reem Kufi"/>
              </a:rPr>
              <a:t>Cost</a:t>
            </a:r>
            <a:br>
              <a:rPr lang="en-US" sz="1400" b="1" i="0" u="none" strike="noStrike" cap="none" dirty="0">
                <a:solidFill>
                  <a:schemeClr val="dk1"/>
                </a:solidFill>
                <a:latin typeface="Reem Kufi"/>
                <a:ea typeface="Reem Kufi"/>
                <a:cs typeface="Reem Kufi"/>
                <a:sym typeface="Reem Kufi"/>
              </a:rPr>
            </a:br>
            <a:r>
              <a:rPr lang="en-US" sz="1400" i="0" u="none" strike="noStrike" cap="none" dirty="0">
                <a:solidFill>
                  <a:schemeClr val="dk1"/>
                </a:solidFill>
                <a:latin typeface="Reem Kufi"/>
                <a:ea typeface="Reem Kufi"/>
                <a:cs typeface="Reem Kufi"/>
                <a:sym typeface="Reem Kufi"/>
              </a:rPr>
              <a:t>(Pricing structure is based on the number of agents)</a:t>
            </a:r>
            <a:endParaRPr lang="en-US" dirty="0"/>
          </a:p>
          <a:p>
            <a:pPr marL="285750" marR="0" lvl="0" indent="-285750" algn="l" rtl="0">
              <a:lnSpc>
                <a:spcPct val="100000"/>
              </a:lnSpc>
              <a:spcBef>
                <a:spcPts val="0"/>
              </a:spcBef>
              <a:spcAft>
                <a:spcPts val="0"/>
              </a:spcAft>
              <a:buClr>
                <a:schemeClr val="dk1"/>
              </a:buClr>
              <a:buSzPts val="1400"/>
              <a:buFont typeface="Noto Sans Symbols"/>
              <a:buChar char="⮚"/>
            </a:pPr>
            <a:endParaRPr sz="1400" b="0" i="0" u="none" strike="noStrike" cap="none" dirty="0">
              <a:solidFill>
                <a:schemeClr val="dk1"/>
              </a:solidFill>
              <a:latin typeface="Reem Kufi"/>
              <a:ea typeface="Reem Kufi"/>
              <a:cs typeface="Reem Kufi"/>
              <a:sym typeface="Reem Kufi"/>
            </a:endParaRPr>
          </a:p>
        </p:txBody>
      </p:sp>
      <p:sp>
        <p:nvSpPr>
          <p:cNvPr id="2" name="TextBox 1">
            <a:extLst>
              <a:ext uri="{FF2B5EF4-FFF2-40B4-BE49-F238E27FC236}">
                <a16:creationId xmlns:a16="http://schemas.microsoft.com/office/drawing/2014/main" id="{1E9AF229-B1B0-C2F1-1EB6-E57E336E2DB9}"/>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17</a:t>
            </a:fld>
            <a:endParaRPr lang="en-US" sz="1600" b="1" dirty="0"/>
          </a:p>
        </p:txBody>
      </p:sp>
    </p:spTree>
    <p:extLst>
      <p:ext uri="{BB962C8B-B14F-4D97-AF65-F5344CB8AC3E}">
        <p14:creationId xmlns:p14="http://schemas.microsoft.com/office/powerpoint/2010/main" val="212943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6"/>
          <p:cNvSpPr/>
          <p:nvPr/>
        </p:nvSpPr>
        <p:spPr>
          <a:xfrm>
            <a:off x="4652600" y="1160450"/>
            <a:ext cx="4169100" cy="3689846"/>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6"/>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Conga</a:t>
            </a:r>
            <a:endParaRPr/>
          </a:p>
        </p:txBody>
      </p:sp>
      <p:sp>
        <p:nvSpPr>
          <p:cNvPr id="200" name="Google Shape;200;p16"/>
          <p:cNvSpPr txBox="1">
            <a:spLocks noGrp="1"/>
          </p:cNvSpPr>
          <p:nvPr>
            <p:ph type="body" idx="1"/>
          </p:nvPr>
        </p:nvSpPr>
        <p:spPr>
          <a:xfrm>
            <a:off x="301500" y="1160450"/>
            <a:ext cx="4270500"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dirty="0"/>
              <a:t>Conga is a </a:t>
            </a:r>
            <a:r>
              <a:rPr lang="en-US" dirty="0">
                <a:solidFill>
                  <a:srgbClr val="FF0000"/>
                </a:solidFill>
              </a:rPr>
              <a:t>document generation and reporting platform </a:t>
            </a:r>
            <a:r>
              <a:rPr lang="en-US" dirty="0"/>
              <a:t>that integrates with Salesforce. </a:t>
            </a:r>
            <a:endParaRPr dirty="0"/>
          </a:p>
          <a:p>
            <a:pPr marL="285750" lvl="0" indent="-196850" algn="l" rtl="0">
              <a:lnSpc>
                <a:spcPct val="100000"/>
              </a:lnSpc>
              <a:spcBef>
                <a:spcPts val="0"/>
              </a:spcBef>
              <a:spcAft>
                <a:spcPts val="0"/>
              </a:spcAft>
              <a:buSzPts val="1400"/>
              <a:buFont typeface="Noto Sans Symbols"/>
              <a:buNone/>
            </a:pPr>
            <a:endParaRPr dirty="0"/>
          </a:p>
          <a:p>
            <a:pPr marL="285750" lvl="0" indent="-285750" algn="l" rtl="0">
              <a:lnSpc>
                <a:spcPct val="100000"/>
              </a:lnSpc>
              <a:spcBef>
                <a:spcPts val="0"/>
              </a:spcBef>
              <a:spcAft>
                <a:spcPts val="0"/>
              </a:spcAft>
              <a:buSzPts val="1400"/>
              <a:buFont typeface="Noto Sans Symbols"/>
              <a:buChar char="⮚"/>
            </a:pPr>
            <a:r>
              <a:rPr lang="en-US" dirty="0"/>
              <a:t>Conga uses Salesforce's user management features to allow organizations to </a:t>
            </a:r>
            <a:r>
              <a:rPr lang="en-US" dirty="0">
                <a:solidFill>
                  <a:srgbClr val="FF0000"/>
                </a:solidFill>
              </a:rPr>
              <a:t>manage their teams </a:t>
            </a:r>
            <a:r>
              <a:rPr lang="en-US" dirty="0"/>
              <a:t>and control access to different parts of the application.</a:t>
            </a:r>
            <a:endParaRPr dirty="0"/>
          </a:p>
        </p:txBody>
      </p:sp>
      <p:pic>
        <p:nvPicPr>
          <p:cNvPr id="201" name="Google Shape;201;p16" descr="Conga CLM | Contract Lifecycle Management | formerly Apttus Contract  Management - Conga - AppExchange"/>
          <p:cNvPicPr preferRelativeResize="0"/>
          <p:nvPr/>
        </p:nvPicPr>
        <p:blipFill rotWithShape="1">
          <a:blip r:embed="rId3">
            <a:alphaModFix/>
          </a:blip>
          <a:srcRect/>
          <a:stretch/>
        </p:blipFill>
        <p:spPr>
          <a:xfrm>
            <a:off x="34836" y="2869506"/>
            <a:ext cx="4572000" cy="2115344"/>
          </a:xfrm>
          <a:prstGeom prst="rect">
            <a:avLst/>
          </a:prstGeom>
          <a:noFill/>
          <a:ln>
            <a:noFill/>
          </a:ln>
        </p:spPr>
      </p:pic>
      <p:pic>
        <p:nvPicPr>
          <p:cNvPr id="202" name="Google Shape;202;p16" descr="Conga Logo - SVG, PNG, AI, EPS Vectors SVG, PNG, AI, EPS Vectors"/>
          <p:cNvPicPr preferRelativeResize="0"/>
          <p:nvPr/>
        </p:nvPicPr>
        <p:blipFill rotWithShape="1">
          <a:blip r:embed="rId4">
            <a:alphaModFix/>
          </a:blip>
          <a:srcRect/>
          <a:stretch/>
        </p:blipFill>
        <p:spPr>
          <a:xfrm>
            <a:off x="4275960" y="1688230"/>
            <a:ext cx="4922380" cy="2768839"/>
          </a:xfrm>
          <a:prstGeom prst="rect">
            <a:avLst/>
          </a:prstGeom>
          <a:noFill/>
          <a:ln>
            <a:noFill/>
          </a:ln>
        </p:spPr>
      </p:pic>
      <p:sp>
        <p:nvSpPr>
          <p:cNvPr id="2" name="TextBox 1">
            <a:extLst>
              <a:ext uri="{FF2B5EF4-FFF2-40B4-BE49-F238E27FC236}">
                <a16:creationId xmlns:a16="http://schemas.microsoft.com/office/drawing/2014/main" id="{B2FE377C-D289-E166-3AB1-A3984E870FE7}"/>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18</a:t>
            </a:fld>
            <a:endParaRPr lang="en-US" sz="1600" b="1" dirty="0"/>
          </a:p>
        </p:txBody>
      </p:sp>
    </p:spTree>
    <p:extLst>
      <p:ext uri="{BB962C8B-B14F-4D97-AF65-F5344CB8AC3E}">
        <p14:creationId xmlns:p14="http://schemas.microsoft.com/office/powerpoint/2010/main" val="334147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7"/>
          <p:cNvSpPr/>
          <p:nvPr/>
        </p:nvSpPr>
        <p:spPr>
          <a:xfrm>
            <a:off x="4320612" y="1160450"/>
            <a:ext cx="4501088" cy="3730814"/>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7"/>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Conga</a:t>
            </a:r>
            <a:endParaRPr/>
          </a:p>
        </p:txBody>
      </p:sp>
      <p:sp>
        <p:nvSpPr>
          <p:cNvPr id="209" name="Google Shape;209;p17"/>
          <p:cNvSpPr txBox="1">
            <a:spLocks noGrp="1"/>
          </p:cNvSpPr>
          <p:nvPr>
            <p:ph type="body" idx="1"/>
          </p:nvPr>
        </p:nvSpPr>
        <p:spPr>
          <a:xfrm>
            <a:off x="263473" y="1064655"/>
            <a:ext cx="4270500" cy="35380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600" b="1" dirty="0">
                <a:solidFill>
                  <a:schemeClr val="lt2"/>
                </a:solidFill>
              </a:rPr>
              <a:t>(+) Pros:</a:t>
            </a:r>
            <a:endParaRPr dirty="0"/>
          </a:p>
          <a:p>
            <a:pPr marL="0" lvl="0" indent="0" algn="l" rtl="0">
              <a:lnSpc>
                <a:spcPct val="100000"/>
              </a:lnSpc>
              <a:spcBef>
                <a:spcPts val="0"/>
              </a:spcBef>
              <a:spcAft>
                <a:spcPts val="0"/>
              </a:spcAft>
              <a:buSzPts val="1400"/>
              <a:buNone/>
            </a:pPr>
            <a:endParaRPr dirty="0"/>
          </a:p>
          <a:p>
            <a:pPr marL="285750" lvl="0" indent="-285750" algn="l" rtl="0">
              <a:lnSpc>
                <a:spcPct val="100000"/>
              </a:lnSpc>
              <a:spcBef>
                <a:spcPts val="0"/>
              </a:spcBef>
              <a:spcAft>
                <a:spcPts val="0"/>
              </a:spcAft>
              <a:buSzPts val="1400"/>
              <a:buFont typeface="Noto Sans Symbols"/>
              <a:buChar char="⮚"/>
            </a:pPr>
            <a:r>
              <a:rPr lang="en-US" b="1" dirty="0"/>
              <a:t>Customizable Workflows</a:t>
            </a:r>
            <a:endParaRPr dirty="0"/>
          </a:p>
          <a:p>
            <a:pPr marL="285750" lvl="0" indent="-196850" algn="l" rtl="0">
              <a:lnSpc>
                <a:spcPct val="100000"/>
              </a:lnSpc>
              <a:spcBef>
                <a:spcPts val="0"/>
              </a:spcBef>
              <a:spcAft>
                <a:spcPts val="0"/>
              </a:spcAft>
              <a:buSzPts val="1400"/>
              <a:buFont typeface="Noto Sans Symbols"/>
              <a:buNone/>
            </a:pPr>
            <a:endParaRPr b="1" dirty="0"/>
          </a:p>
          <a:p>
            <a:pPr marL="285750" lvl="0" indent="-196850" algn="l" rtl="0">
              <a:lnSpc>
                <a:spcPct val="100000"/>
              </a:lnSpc>
              <a:spcBef>
                <a:spcPts val="0"/>
              </a:spcBef>
              <a:spcAft>
                <a:spcPts val="0"/>
              </a:spcAft>
              <a:buSzPts val="1400"/>
              <a:buFont typeface="Noto Sans Symbols"/>
              <a:buNone/>
            </a:pPr>
            <a:endParaRPr b="1" dirty="0"/>
          </a:p>
          <a:p>
            <a:pPr marL="285750" lvl="0" indent="-285750" algn="l" rtl="0">
              <a:lnSpc>
                <a:spcPct val="100000"/>
              </a:lnSpc>
              <a:spcBef>
                <a:spcPts val="0"/>
              </a:spcBef>
              <a:spcAft>
                <a:spcPts val="0"/>
              </a:spcAft>
              <a:buSzPts val="1400"/>
              <a:buFont typeface="Noto Sans Symbols"/>
              <a:buChar char="⮚"/>
            </a:pPr>
            <a:r>
              <a:rPr lang="en-US" b="1" dirty="0"/>
              <a:t>Centralized User Management</a:t>
            </a:r>
            <a:endParaRPr dirty="0"/>
          </a:p>
          <a:p>
            <a:pPr marL="285750" lvl="0" indent="-196850" algn="l" rtl="0">
              <a:lnSpc>
                <a:spcPct val="100000"/>
              </a:lnSpc>
              <a:spcBef>
                <a:spcPts val="0"/>
              </a:spcBef>
              <a:spcAft>
                <a:spcPts val="0"/>
              </a:spcAft>
              <a:buSzPts val="1400"/>
              <a:buFont typeface="Noto Sans Symbols"/>
              <a:buNone/>
            </a:pPr>
            <a:br>
              <a:rPr lang="fr-FR" b="1" dirty="0"/>
            </a:br>
            <a:endParaRPr b="1" dirty="0"/>
          </a:p>
          <a:p>
            <a:pPr marL="285750" lvl="0" indent="-196850" algn="l" rtl="0">
              <a:lnSpc>
                <a:spcPct val="100000"/>
              </a:lnSpc>
              <a:spcBef>
                <a:spcPts val="0"/>
              </a:spcBef>
              <a:spcAft>
                <a:spcPts val="0"/>
              </a:spcAft>
              <a:buSzPts val="1400"/>
              <a:buFont typeface="Noto Sans Symbols"/>
              <a:buNone/>
            </a:pPr>
            <a:endParaRPr b="1" dirty="0"/>
          </a:p>
          <a:p>
            <a:pPr marL="285750" lvl="0" indent="-285750" algn="l" rtl="0">
              <a:lnSpc>
                <a:spcPct val="100000"/>
              </a:lnSpc>
              <a:spcBef>
                <a:spcPts val="0"/>
              </a:spcBef>
              <a:spcAft>
                <a:spcPts val="0"/>
              </a:spcAft>
              <a:buSzPts val="1400"/>
              <a:buFont typeface="Noto Sans Symbols"/>
              <a:buChar char="⮚"/>
            </a:pPr>
            <a:r>
              <a:rPr lang="en-US" b="1" dirty="0"/>
              <a:t>Collaboration Tools</a:t>
            </a:r>
            <a:br>
              <a:rPr lang="en-US" b="1" dirty="0"/>
            </a:br>
            <a:r>
              <a:rPr lang="en-US" dirty="0"/>
              <a:t>(document sharing and commenting)</a:t>
            </a:r>
            <a:endParaRPr dirty="0"/>
          </a:p>
        </p:txBody>
      </p:sp>
      <p:sp>
        <p:nvSpPr>
          <p:cNvPr id="210" name="Google Shape;210;p17"/>
          <p:cNvSpPr txBox="1"/>
          <p:nvPr/>
        </p:nvSpPr>
        <p:spPr>
          <a:xfrm>
            <a:off x="4320612" y="1066864"/>
            <a:ext cx="4559915" cy="382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Reem Kufi"/>
              <a:buNone/>
            </a:pPr>
            <a:r>
              <a:rPr lang="en-US" sz="1600" b="1" i="0" u="none" strike="noStrike" cap="none" dirty="0">
                <a:solidFill>
                  <a:schemeClr val="dk2"/>
                </a:solidFill>
                <a:latin typeface="Reem Kufi"/>
                <a:ea typeface="Reem Kufi"/>
                <a:cs typeface="Reem Kufi"/>
                <a:sym typeface="Reem Kufi"/>
              </a:rPr>
              <a:t>          (-) Cons:</a:t>
            </a:r>
            <a:endParaRPr dirty="0"/>
          </a:p>
          <a:p>
            <a:pPr marL="0" marR="0" lvl="0" indent="0" algn="l" rtl="0">
              <a:lnSpc>
                <a:spcPct val="100000"/>
              </a:lnSpc>
              <a:spcBef>
                <a:spcPts val="0"/>
              </a:spcBef>
              <a:spcAft>
                <a:spcPts val="0"/>
              </a:spcAft>
              <a:buClr>
                <a:schemeClr val="dk1"/>
              </a:buClr>
              <a:buSzPts val="1400"/>
              <a:buFont typeface="Reem Kufi"/>
              <a:buNone/>
            </a:pPr>
            <a:endParaRPr sz="1400" b="0" i="0" u="none" strike="noStrike" cap="none" dirty="0">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dirty="0">
                <a:solidFill>
                  <a:schemeClr val="dk1"/>
                </a:solidFill>
                <a:latin typeface="Reem Kufi"/>
                <a:ea typeface="Reem Kufi"/>
                <a:cs typeface="Reem Kufi"/>
                <a:sym typeface="Reem Kufi"/>
              </a:rPr>
              <a:t>Limited third-party Integrations </a:t>
            </a:r>
            <a:br>
              <a:rPr lang="en-US" sz="1400" b="1" i="0" u="none" strike="noStrike" cap="none" dirty="0">
                <a:solidFill>
                  <a:schemeClr val="dk1"/>
                </a:solidFill>
                <a:latin typeface="Reem Kufi"/>
                <a:ea typeface="Reem Kufi"/>
                <a:cs typeface="Reem Kufi"/>
                <a:sym typeface="Reem Kufi"/>
              </a:rPr>
            </a:br>
            <a:endParaRPr dirty="0"/>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dirty="0">
                <a:solidFill>
                  <a:schemeClr val="dk1"/>
                </a:solidFill>
                <a:latin typeface="Reem Kufi"/>
                <a:ea typeface="Reem Kufi"/>
                <a:cs typeface="Reem Kufi"/>
                <a:sym typeface="Reem Kufi"/>
              </a:rPr>
              <a:t>Cost  </a:t>
            </a:r>
            <a:br>
              <a:rPr lang="en-US" sz="1400" b="1" i="0" u="none" strike="noStrike" cap="none" dirty="0">
                <a:solidFill>
                  <a:schemeClr val="dk1"/>
                </a:solidFill>
                <a:latin typeface="Reem Kufi"/>
                <a:ea typeface="Reem Kufi"/>
                <a:cs typeface="Reem Kufi"/>
                <a:sym typeface="Reem Kufi"/>
              </a:rPr>
            </a:br>
            <a:r>
              <a:rPr lang="en-US" sz="1400" i="0" u="none" strike="noStrike" cap="none" dirty="0">
                <a:solidFill>
                  <a:schemeClr val="dk1"/>
                </a:solidFill>
                <a:latin typeface="Reem Kufi"/>
                <a:ea typeface="Reem Kufi"/>
                <a:cs typeface="Reem Kufi"/>
                <a:sym typeface="Reem Kufi"/>
              </a:rPr>
              <a:t>(expensive for businesses with larger teams)</a:t>
            </a:r>
            <a:endParaRPr lang="en-US" dirty="0"/>
          </a:p>
          <a:p>
            <a:pPr marL="285750" marR="0" lvl="0" indent="-196850" algn="l" rtl="0">
              <a:lnSpc>
                <a:spcPct val="100000"/>
              </a:lnSpc>
              <a:spcBef>
                <a:spcPts val="0"/>
              </a:spcBef>
              <a:spcAft>
                <a:spcPts val="0"/>
              </a:spcAft>
              <a:buClr>
                <a:schemeClr val="dk1"/>
              </a:buClr>
              <a:buSzPts val="1400"/>
              <a:buFont typeface="Noto Sans Symbols"/>
              <a:buNone/>
            </a:pPr>
            <a:endParaRPr sz="1400" b="1" i="0" u="none" strike="noStrike" cap="none" dirty="0">
              <a:solidFill>
                <a:schemeClr val="dk1"/>
              </a:solidFill>
              <a:latin typeface="Reem Kufi"/>
              <a:ea typeface="Reem Kufi"/>
              <a:cs typeface="Reem Kufi"/>
              <a:sym typeface="Reem Kufi"/>
            </a:endParaRPr>
          </a:p>
          <a:p>
            <a:pPr marL="285750" marR="0" lvl="0" indent="-196850" algn="l" rtl="0">
              <a:lnSpc>
                <a:spcPct val="10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Reem Kufi"/>
              <a:ea typeface="Reem Kufi"/>
              <a:cs typeface="Reem Kufi"/>
              <a:sym typeface="Reem Kufi"/>
            </a:endParaRPr>
          </a:p>
          <a:p>
            <a:pPr marL="285750" marR="0" lvl="0" indent="-285750" algn="l" rtl="0">
              <a:lnSpc>
                <a:spcPct val="100000"/>
              </a:lnSpc>
              <a:spcBef>
                <a:spcPts val="0"/>
              </a:spcBef>
              <a:spcAft>
                <a:spcPts val="0"/>
              </a:spcAft>
              <a:buClr>
                <a:schemeClr val="dk1"/>
              </a:buClr>
              <a:buSzPts val="1400"/>
              <a:buFont typeface="Noto Sans Symbols"/>
              <a:buChar char="⮚"/>
            </a:pPr>
            <a:r>
              <a:rPr lang="en-US" sz="1400" b="1" i="0" u="none" strike="noStrike" cap="none" dirty="0">
                <a:solidFill>
                  <a:schemeClr val="dk1"/>
                </a:solidFill>
                <a:latin typeface="Reem Kufi"/>
                <a:ea typeface="Reem Kufi"/>
                <a:cs typeface="Reem Kufi"/>
                <a:sym typeface="Reem Kufi"/>
              </a:rPr>
              <a:t>Complexity of the U/I</a:t>
            </a:r>
            <a:endParaRPr sz="1400" b="0" i="0" u="none" strike="noStrike" cap="none" dirty="0">
              <a:solidFill>
                <a:schemeClr val="dk1"/>
              </a:solidFill>
              <a:latin typeface="Reem Kufi"/>
              <a:ea typeface="Reem Kufi"/>
              <a:cs typeface="Reem Kufi"/>
              <a:sym typeface="Reem Kufi"/>
            </a:endParaRPr>
          </a:p>
        </p:txBody>
      </p:sp>
      <p:sp>
        <p:nvSpPr>
          <p:cNvPr id="2" name="TextBox 1">
            <a:extLst>
              <a:ext uri="{FF2B5EF4-FFF2-40B4-BE49-F238E27FC236}">
                <a16:creationId xmlns:a16="http://schemas.microsoft.com/office/drawing/2014/main" id="{4FA38E85-A110-687E-E42C-E5B0EB7E5169}"/>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19</a:t>
            </a:fld>
            <a:endParaRPr lang="en-US" sz="1600" b="1" dirty="0"/>
          </a:p>
        </p:txBody>
      </p:sp>
    </p:spTree>
    <p:extLst>
      <p:ext uri="{BB962C8B-B14F-4D97-AF65-F5344CB8AC3E}">
        <p14:creationId xmlns:p14="http://schemas.microsoft.com/office/powerpoint/2010/main" val="2117805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10" name="Google Shape;82;p2">
            <a:extLst>
              <a:ext uri="{FF2B5EF4-FFF2-40B4-BE49-F238E27FC236}">
                <a16:creationId xmlns:a16="http://schemas.microsoft.com/office/drawing/2014/main" id="{3CF7A793-4E32-5307-50E5-40E49E6BA7C5}"/>
              </a:ext>
            </a:extLst>
          </p:cNvPr>
          <p:cNvSpPr txBox="1">
            <a:spLocks/>
          </p:cNvSpPr>
          <p:nvPr/>
        </p:nvSpPr>
        <p:spPr>
          <a:xfrm>
            <a:off x="3421363" y="576507"/>
            <a:ext cx="2254971" cy="497806"/>
          </a:xfrm>
          <a:prstGeom prst="rect">
            <a:avLst/>
          </a:pr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eem Kufi"/>
              <a:buNone/>
              <a:defRPr sz="3000" b="1" i="0" u="none" strike="noStrike" cap="none">
                <a:solidFill>
                  <a:schemeClr val="accent2"/>
                </a:solidFill>
                <a:latin typeface="Reem Kufi"/>
                <a:ea typeface="Reem Kufi"/>
                <a:cs typeface="Reem Kufi"/>
                <a:sym typeface="Reem Kufi"/>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endParaRPr lang="en-US" dirty="0"/>
          </a:p>
        </p:txBody>
      </p:sp>
      <p:sp>
        <p:nvSpPr>
          <p:cNvPr id="78" name="Google Shape;78;p2"/>
          <p:cNvSpPr txBox="1">
            <a:spLocks noGrp="1"/>
          </p:cNvSpPr>
          <p:nvPr>
            <p:ph type="title"/>
          </p:nvPr>
        </p:nvSpPr>
        <p:spPr>
          <a:xfrm>
            <a:off x="-78898" y="-7363"/>
            <a:ext cx="7704000" cy="73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t>TABLE OF CONTENTS</a:t>
            </a:r>
            <a:endParaRPr dirty="0"/>
          </a:p>
        </p:txBody>
      </p:sp>
      <p:sp>
        <p:nvSpPr>
          <p:cNvPr id="79" name="Google Shape;79;p2"/>
          <p:cNvSpPr txBox="1">
            <a:spLocks noGrp="1"/>
          </p:cNvSpPr>
          <p:nvPr>
            <p:ph type="title" idx="5"/>
          </p:nvPr>
        </p:nvSpPr>
        <p:spPr>
          <a:xfrm>
            <a:off x="1187649" y="1365647"/>
            <a:ext cx="733500" cy="73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01</a:t>
            </a:r>
            <a:endParaRPr/>
          </a:p>
        </p:txBody>
      </p:sp>
      <p:sp>
        <p:nvSpPr>
          <p:cNvPr id="80" name="Google Shape;80;p2"/>
          <p:cNvSpPr txBox="1">
            <a:spLocks noGrp="1"/>
          </p:cNvSpPr>
          <p:nvPr>
            <p:ph type="title" idx="6"/>
          </p:nvPr>
        </p:nvSpPr>
        <p:spPr>
          <a:xfrm>
            <a:off x="1187649" y="2480950"/>
            <a:ext cx="731400" cy="731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dirty="0"/>
              <a:t>03</a:t>
            </a:r>
            <a:endParaRPr dirty="0"/>
          </a:p>
        </p:txBody>
      </p:sp>
      <p:sp>
        <p:nvSpPr>
          <p:cNvPr id="81" name="Google Shape;81;p2"/>
          <p:cNvSpPr txBox="1">
            <a:spLocks noGrp="1"/>
          </p:cNvSpPr>
          <p:nvPr>
            <p:ph type="title" idx="7"/>
          </p:nvPr>
        </p:nvSpPr>
        <p:spPr>
          <a:xfrm>
            <a:off x="4605225" y="1366690"/>
            <a:ext cx="731400" cy="731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02</a:t>
            </a:r>
            <a:endParaRPr/>
          </a:p>
        </p:txBody>
      </p:sp>
      <p:sp>
        <p:nvSpPr>
          <p:cNvPr id="82" name="Google Shape;82;p2"/>
          <p:cNvSpPr txBox="1">
            <a:spLocks noGrp="1"/>
          </p:cNvSpPr>
          <p:nvPr>
            <p:ph type="title" idx="8"/>
          </p:nvPr>
        </p:nvSpPr>
        <p:spPr>
          <a:xfrm>
            <a:off x="4604077" y="2480952"/>
            <a:ext cx="731400" cy="731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04</a:t>
            </a:r>
            <a:endParaRPr/>
          </a:p>
        </p:txBody>
      </p:sp>
      <p:sp>
        <p:nvSpPr>
          <p:cNvPr id="83" name="Google Shape;83;p2"/>
          <p:cNvSpPr txBox="1">
            <a:spLocks noGrp="1"/>
          </p:cNvSpPr>
          <p:nvPr>
            <p:ph type="subTitle" idx="9"/>
          </p:nvPr>
        </p:nvSpPr>
        <p:spPr>
          <a:xfrm>
            <a:off x="1988949" y="1332123"/>
            <a:ext cx="25599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a:t>Context</a:t>
            </a:r>
            <a:endParaRPr/>
          </a:p>
        </p:txBody>
      </p:sp>
      <p:sp>
        <p:nvSpPr>
          <p:cNvPr id="84" name="Google Shape;84;p2"/>
          <p:cNvSpPr txBox="1">
            <a:spLocks noGrp="1"/>
          </p:cNvSpPr>
          <p:nvPr>
            <p:ph type="subTitle" idx="13"/>
          </p:nvPr>
        </p:nvSpPr>
        <p:spPr>
          <a:xfrm>
            <a:off x="1919049" y="2580984"/>
            <a:ext cx="2559900" cy="49780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dirty="0"/>
              <a:t>Study of the existing</a:t>
            </a:r>
          </a:p>
        </p:txBody>
      </p:sp>
      <p:sp>
        <p:nvSpPr>
          <p:cNvPr id="85" name="Google Shape;85;p2"/>
          <p:cNvSpPr txBox="1">
            <a:spLocks noGrp="1"/>
          </p:cNvSpPr>
          <p:nvPr>
            <p:ph type="subTitle" idx="14"/>
          </p:nvPr>
        </p:nvSpPr>
        <p:spPr>
          <a:xfrm>
            <a:off x="5396169" y="1334223"/>
            <a:ext cx="2560200" cy="731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dirty="0"/>
              <a:t>Problem &amp; Objectives</a:t>
            </a:r>
            <a:endParaRPr dirty="0"/>
          </a:p>
        </p:txBody>
      </p:sp>
      <p:sp>
        <p:nvSpPr>
          <p:cNvPr id="86" name="Google Shape;86;p2"/>
          <p:cNvSpPr txBox="1">
            <a:spLocks noGrp="1"/>
          </p:cNvSpPr>
          <p:nvPr>
            <p:ph type="subTitle" idx="15"/>
          </p:nvPr>
        </p:nvSpPr>
        <p:spPr>
          <a:xfrm>
            <a:off x="5460304" y="2580985"/>
            <a:ext cx="3455095" cy="49780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dirty="0"/>
              <a:t>Methodology  &amp;  Architecture</a:t>
            </a:r>
          </a:p>
        </p:txBody>
      </p:sp>
      <p:sp>
        <p:nvSpPr>
          <p:cNvPr id="6" name="Google Shape;80;p2">
            <a:extLst>
              <a:ext uri="{FF2B5EF4-FFF2-40B4-BE49-F238E27FC236}">
                <a16:creationId xmlns:a16="http://schemas.microsoft.com/office/drawing/2014/main" id="{38EB0EA7-4F35-B0DE-5B2D-8DA8BB43F91B}"/>
              </a:ext>
            </a:extLst>
          </p:cNvPr>
          <p:cNvSpPr txBox="1">
            <a:spLocks/>
          </p:cNvSpPr>
          <p:nvPr/>
        </p:nvSpPr>
        <p:spPr>
          <a:xfrm>
            <a:off x="1191271" y="3695489"/>
            <a:ext cx="731400" cy="7314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eem Kufi"/>
              <a:buNone/>
              <a:defRPr sz="3000" b="1" i="0" u="none" strike="noStrike" cap="none">
                <a:solidFill>
                  <a:schemeClr val="accent2"/>
                </a:solidFill>
                <a:latin typeface="Reem Kufi"/>
                <a:ea typeface="Reem Kufi"/>
                <a:cs typeface="Reem Kufi"/>
                <a:sym typeface="Reem Kufi"/>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US" dirty="0"/>
              <a:t>05</a:t>
            </a:r>
          </a:p>
        </p:txBody>
      </p:sp>
      <p:sp>
        <p:nvSpPr>
          <p:cNvPr id="7" name="Google Shape;82;p2">
            <a:extLst>
              <a:ext uri="{FF2B5EF4-FFF2-40B4-BE49-F238E27FC236}">
                <a16:creationId xmlns:a16="http://schemas.microsoft.com/office/drawing/2014/main" id="{0ECEA30A-B906-F59E-F13D-825496839805}"/>
              </a:ext>
            </a:extLst>
          </p:cNvPr>
          <p:cNvSpPr txBox="1">
            <a:spLocks/>
          </p:cNvSpPr>
          <p:nvPr/>
        </p:nvSpPr>
        <p:spPr>
          <a:xfrm>
            <a:off x="4607699" y="3695491"/>
            <a:ext cx="731400" cy="7314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eem Kufi"/>
              <a:buNone/>
              <a:defRPr sz="3000" b="1" i="0" u="none" strike="noStrike" cap="none">
                <a:solidFill>
                  <a:schemeClr val="accent2"/>
                </a:solidFill>
                <a:latin typeface="Reem Kufi"/>
                <a:ea typeface="Reem Kufi"/>
                <a:cs typeface="Reem Kufi"/>
                <a:sym typeface="Reem Kufi"/>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US" dirty="0"/>
              <a:t>06</a:t>
            </a:r>
          </a:p>
        </p:txBody>
      </p:sp>
      <p:sp>
        <p:nvSpPr>
          <p:cNvPr id="8" name="Google Shape;84;p2">
            <a:extLst>
              <a:ext uri="{FF2B5EF4-FFF2-40B4-BE49-F238E27FC236}">
                <a16:creationId xmlns:a16="http://schemas.microsoft.com/office/drawing/2014/main" id="{DBAD5DE4-99A8-9A49-F633-A5E33EE9A98E}"/>
              </a:ext>
            </a:extLst>
          </p:cNvPr>
          <p:cNvSpPr txBox="1">
            <a:spLocks/>
          </p:cNvSpPr>
          <p:nvPr/>
        </p:nvSpPr>
        <p:spPr>
          <a:xfrm>
            <a:off x="1991423" y="3795524"/>
            <a:ext cx="2559900" cy="4978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Reem Kufi"/>
                <a:ea typeface="Reem Kufi"/>
                <a:cs typeface="Reem Kufi"/>
                <a:sym typeface="Reem Kufi"/>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Conception</a:t>
            </a:r>
          </a:p>
        </p:txBody>
      </p:sp>
      <p:sp>
        <p:nvSpPr>
          <p:cNvPr id="9" name="Google Shape;86;p2">
            <a:extLst>
              <a:ext uri="{FF2B5EF4-FFF2-40B4-BE49-F238E27FC236}">
                <a16:creationId xmlns:a16="http://schemas.microsoft.com/office/drawing/2014/main" id="{521F43B4-3249-0E02-9E3F-B84248C4C5C0}"/>
              </a:ext>
            </a:extLst>
          </p:cNvPr>
          <p:cNvSpPr txBox="1">
            <a:spLocks/>
          </p:cNvSpPr>
          <p:nvPr/>
        </p:nvSpPr>
        <p:spPr>
          <a:xfrm>
            <a:off x="5463927" y="3795524"/>
            <a:ext cx="2560200" cy="4978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Reem Kufi"/>
                <a:ea typeface="Reem Kufi"/>
                <a:cs typeface="Reem Kufi"/>
                <a:sym typeface="Reem Kufi"/>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t>Implementation</a:t>
            </a:r>
            <a:endParaRPr lang="en-US" dirty="0"/>
          </a:p>
        </p:txBody>
      </p:sp>
      <p:sp>
        <p:nvSpPr>
          <p:cNvPr id="4" name="Google Shape;82;p2">
            <a:extLst>
              <a:ext uri="{FF2B5EF4-FFF2-40B4-BE49-F238E27FC236}">
                <a16:creationId xmlns:a16="http://schemas.microsoft.com/office/drawing/2014/main" id="{8BDE7256-792A-32FF-9C36-7DF9E97C4C5C}"/>
              </a:ext>
            </a:extLst>
          </p:cNvPr>
          <p:cNvSpPr txBox="1">
            <a:spLocks/>
          </p:cNvSpPr>
          <p:nvPr/>
        </p:nvSpPr>
        <p:spPr>
          <a:xfrm>
            <a:off x="3023420" y="4579415"/>
            <a:ext cx="3161313" cy="497806"/>
          </a:xfrm>
          <a:prstGeom prst="rect">
            <a:avLst/>
          </a:pr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eem Kufi"/>
              <a:buNone/>
              <a:defRPr sz="3000" b="1" i="0" u="none" strike="noStrike" cap="none">
                <a:solidFill>
                  <a:schemeClr val="accent2"/>
                </a:solidFill>
                <a:latin typeface="Reem Kufi"/>
                <a:ea typeface="Reem Kufi"/>
                <a:cs typeface="Reem Kufi"/>
                <a:sym typeface="Reem Kufi"/>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endParaRPr lang="en-US" dirty="0"/>
          </a:p>
        </p:txBody>
      </p:sp>
      <p:sp>
        <p:nvSpPr>
          <p:cNvPr id="5" name="Google Shape;86;p2">
            <a:extLst>
              <a:ext uri="{FF2B5EF4-FFF2-40B4-BE49-F238E27FC236}">
                <a16:creationId xmlns:a16="http://schemas.microsoft.com/office/drawing/2014/main" id="{0EF51237-D95E-58B6-2C7F-1B7BE47852E0}"/>
              </a:ext>
            </a:extLst>
          </p:cNvPr>
          <p:cNvSpPr txBox="1">
            <a:spLocks/>
          </p:cNvSpPr>
          <p:nvPr/>
        </p:nvSpPr>
        <p:spPr>
          <a:xfrm>
            <a:off x="3832546" y="567859"/>
            <a:ext cx="1438755" cy="4978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Reem Kufi"/>
                <a:ea typeface="Reem Kufi"/>
                <a:cs typeface="Reem Kufi"/>
                <a:sym typeface="Reem Kufi"/>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solidFill>
                  <a:schemeClr val="accent6"/>
                </a:solidFill>
              </a:rPr>
              <a:t>Introduction</a:t>
            </a:r>
          </a:p>
        </p:txBody>
      </p:sp>
      <p:sp>
        <p:nvSpPr>
          <p:cNvPr id="11" name="Google Shape;86;p2">
            <a:extLst>
              <a:ext uri="{FF2B5EF4-FFF2-40B4-BE49-F238E27FC236}">
                <a16:creationId xmlns:a16="http://schemas.microsoft.com/office/drawing/2014/main" id="{DEF7D58E-20CD-0729-5357-BE11FA40F93D}"/>
              </a:ext>
            </a:extLst>
          </p:cNvPr>
          <p:cNvSpPr txBox="1">
            <a:spLocks/>
          </p:cNvSpPr>
          <p:nvPr/>
        </p:nvSpPr>
        <p:spPr>
          <a:xfrm>
            <a:off x="3268899" y="4583726"/>
            <a:ext cx="2968488" cy="4978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Reem Kufi"/>
                <a:ea typeface="Reem Kufi"/>
                <a:cs typeface="Reem Kufi"/>
                <a:sym typeface="Reem Kufi"/>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solidFill>
                  <a:schemeClr val="accent6"/>
                </a:solidFill>
              </a:rPr>
              <a:t>Conclusion &amp; Perspectives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8"/>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dirty="0"/>
              <a:t>Methodology &amp;</a:t>
            </a:r>
            <a:br>
              <a:rPr lang="en-US" dirty="0"/>
            </a:br>
            <a:r>
              <a:rPr lang="en-US" dirty="0"/>
              <a:t>Architecture</a:t>
            </a:r>
            <a:endParaRPr dirty="0"/>
          </a:p>
        </p:txBody>
      </p:sp>
      <p:sp>
        <p:nvSpPr>
          <p:cNvPr id="216" name="Google Shape;216;p18"/>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04</a:t>
            </a:r>
            <a:endParaRPr/>
          </a:p>
        </p:txBody>
      </p:sp>
      <p:pic>
        <p:nvPicPr>
          <p:cNvPr id="217" name="Google Shape;217;p18"/>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extLst>
      <p:ext uri="{BB962C8B-B14F-4D97-AF65-F5344CB8AC3E}">
        <p14:creationId xmlns:p14="http://schemas.microsoft.com/office/powerpoint/2010/main" val="1428752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9"/>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dirty="0"/>
              <a:t>Methodology </a:t>
            </a:r>
            <a:endParaRPr dirty="0"/>
          </a:p>
        </p:txBody>
      </p:sp>
      <p:sp>
        <p:nvSpPr>
          <p:cNvPr id="223" name="Google Shape;223;p19"/>
          <p:cNvSpPr txBox="1">
            <a:spLocks noGrp="1"/>
          </p:cNvSpPr>
          <p:nvPr>
            <p:ph type="body" idx="1"/>
          </p:nvPr>
        </p:nvSpPr>
        <p:spPr>
          <a:xfrm>
            <a:off x="253751" y="1039437"/>
            <a:ext cx="4692718"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dirty="0">
                <a:solidFill>
                  <a:schemeClr val="dk1"/>
                </a:solidFill>
              </a:rPr>
              <a:t>Our chosen methodology of work for this project will be the standard </a:t>
            </a:r>
            <a:r>
              <a:rPr lang="en-US" dirty="0">
                <a:solidFill>
                  <a:srgbClr val="FF0000"/>
                </a:solidFill>
              </a:rPr>
              <a:t>SCRUM</a:t>
            </a:r>
            <a:r>
              <a:rPr lang="en-US" dirty="0">
                <a:solidFill>
                  <a:schemeClr val="dk1"/>
                </a:solidFill>
              </a:rPr>
              <a:t> methodology.</a:t>
            </a:r>
            <a:endParaRPr dirty="0"/>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dirty="0">
                <a:solidFill>
                  <a:schemeClr val="dk1"/>
                </a:solidFill>
              </a:rPr>
              <a:t>SCRUM is a framework for project management commonly used in software development.</a:t>
            </a:r>
            <a:endParaRPr dirty="0"/>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dirty="0">
                <a:solidFill>
                  <a:schemeClr val="dk1"/>
                </a:solidFill>
              </a:rPr>
              <a:t>It is designed for teams of </a:t>
            </a:r>
            <a:r>
              <a:rPr lang="en-US" dirty="0">
                <a:solidFill>
                  <a:srgbClr val="FF0000"/>
                </a:solidFill>
              </a:rPr>
              <a:t>ten or fewer members </a:t>
            </a:r>
            <a:r>
              <a:rPr lang="en-US" dirty="0">
                <a:solidFill>
                  <a:schemeClr val="dk1"/>
                </a:solidFill>
              </a:rPr>
              <a:t>who break their work into goals that can be completed within </a:t>
            </a:r>
            <a:r>
              <a:rPr lang="en-US" dirty="0">
                <a:solidFill>
                  <a:srgbClr val="FF0000"/>
                </a:solidFill>
              </a:rPr>
              <a:t>time-boxed iterations</a:t>
            </a:r>
            <a:r>
              <a:rPr lang="en-US" dirty="0">
                <a:solidFill>
                  <a:schemeClr val="dk1"/>
                </a:solidFill>
              </a:rPr>
              <a:t>.</a:t>
            </a:r>
            <a:endParaRPr dirty="0"/>
          </a:p>
        </p:txBody>
      </p:sp>
      <p:pic>
        <p:nvPicPr>
          <p:cNvPr id="224" name="Google Shape;224;p19"/>
          <p:cNvPicPr preferRelativeResize="0"/>
          <p:nvPr/>
        </p:nvPicPr>
        <p:blipFill rotWithShape="1">
          <a:blip r:embed="rId3">
            <a:alphaModFix/>
          </a:blip>
          <a:srcRect/>
          <a:stretch/>
        </p:blipFill>
        <p:spPr>
          <a:xfrm>
            <a:off x="7551710" y="0"/>
            <a:ext cx="1338540" cy="1445623"/>
          </a:xfrm>
          <a:prstGeom prst="rect">
            <a:avLst/>
          </a:prstGeom>
          <a:ln>
            <a:noFill/>
          </a:ln>
          <a:effectLst>
            <a:softEdge rad="112500"/>
          </a:effectLst>
        </p:spPr>
      </p:pic>
      <p:pic>
        <p:nvPicPr>
          <p:cNvPr id="225" name="Google Shape;225;p19" descr="undefined"/>
          <p:cNvPicPr preferRelativeResize="0"/>
          <p:nvPr/>
        </p:nvPicPr>
        <p:blipFill rotWithShape="1">
          <a:blip r:embed="rId4">
            <a:alphaModFix/>
          </a:blip>
          <a:srcRect/>
          <a:stretch/>
        </p:blipFill>
        <p:spPr>
          <a:xfrm>
            <a:off x="4946469" y="1730650"/>
            <a:ext cx="4136571" cy="2860051"/>
          </a:xfrm>
          <a:prstGeom prst="rect">
            <a:avLst/>
          </a:prstGeom>
          <a:noFill/>
          <a:ln>
            <a:noFill/>
          </a:ln>
        </p:spPr>
      </p:pic>
      <p:sp>
        <p:nvSpPr>
          <p:cNvPr id="2" name="TextBox 1">
            <a:extLst>
              <a:ext uri="{FF2B5EF4-FFF2-40B4-BE49-F238E27FC236}">
                <a16:creationId xmlns:a16="http://schemas.microsoft.com/office/drawing/2014/main" id="{0CB43DA5-CB4F-99EC-2CF3-F13D6B6D99FD}"/>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21</a:t>
            </a:fld>
            <a:endParaRPr lang="en-US" sz="1600" b="1" dirty="0"/>
          </a:p>
        </p:txBody>
      </p:sp>
    </p:spTree>
    <p:extLst>
      <p:ext uri="{BB962C8B-B14F-4D97-AF65-F5344CB8AC3E}">
        <p14:creationId xmlns:p14="http://schemas.microsoft.com/office/powerpoint/2010/main" val="732294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0"/>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Architecture </a:t>
            </a:r>
            <a:endParaRPr/>
          </a:p>
        </p:txBody>
      </p:sp>
      <p:sp>
        <p:nvSpPr>
          <p:cNvPr id="231" name="Google Shape;231;p20"/>
          <p:cNvSpPr txBox="1">
            <a:spLocks noGrp="1"/>
          </p:cNvSpPr>
          <p:nvPr>
            <p:ph type="body" idx="1"/>
          </p:nvPr>
        </p:nvSpPr>
        <p:spPr>
          <a:xfrm>
            <a:off x="253751" y="1039437"/>
            <a:ext cx="4692718"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dirty="0">
                <a:solidFill>
                  <a:schemeClr val="dk1"/>
                </a:solidFill>
              </a:rPr>
              <a:t>Our chosen architecture of work for this project will be the </a:t>
            </a:r>
            <a:r>
              <a:rPr lang="en-US" dirty="0">
                <a:solidFill>
                  <a:srgbClr val="FF0000"/>
                </a:solidFill>
              </a:rPr>
              <a:t>MVC</a:t>
            </a:r>
            <a:r>
              <a:rPr lang="en-US" dirty="0">
                <a:solidFill>
                  <a:schemeClr val="dk1"/>
                </a:solidFill>
              </a:rPr>
              <a:t>  a</a:t>
            </a:r>
            <a:r>
              <a:rPr lang="en-US" dirty="0"/>
              <a:t>rchitecture</a:t>
            </a:r>
            <a:r>
              <a:rPr lang="en-US" dirty="0">
                <a:solidFill>
                  <a:schemeClr val="dk1"/>
                </a:solidFill>
              </a:rPr>
              <a:t> since it </a:t>
            </a:r>
            <a:r>
              <a:rPr lang="en-US" dirty="0">
                <a:solidFill>
                  <a:srgbClr val="FF0000"/>
                </a:solidFill>
              </a:rPr>
              <a:t>is recommended by the Salesforce developer’s community</a:t>
            </a:r>
            <a:endParaRPr dirty="0">
              <a:solidFill>
                <a:srgbClr val="FF0000"/>
              </a:solidFill>
            </a:endParaRPr>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dirty="0">
                <a:solidFill>
                  <a:schemeClr val="dk1"/>
                </a:solidFill>
              </a:rPr>
              <a:t>The Model View Controller (MVC) is a software architecture model that </a:t>
            </a:r>
            <a:r>
              <a:rPr lang="en-US" dirty="0">
                <a:solidFill>
                  <a:srgbClr val="FF0000"/>
                </a:solidFill>
              </a:rPr>
              <a:t>separates the representation of information from the user's interaction with it</a:t>
            </a:r>
            <a:r>
              <a:rPr lang="en-US" dirty="0">
                <a:solidFill>
                  <a:schemeClr val="dk1"/>
                </a:solidFill>
              </a:rPr>
              <a:t>.</a:t>
            </a:r>
            <a:endParaRPr dirty="0"/>
          </a:p>
        </p:txBody>
      </p:sp>
      <p:pic>
        <p:nvPicPr>
          <p:cNvPr id="233" name="Google Shape;233;p20" descr="Contrôleur de vue de modèle (MVC)"/>
          <p:cNvPicPr preferRelativeResize="0"/>
          <p:nvPr/>
        </p:nvPicPr>
        <p:blipFill rotWithShape="1">
          <a:blip r:embed="rId3">
            <a:alphaModFix/>
          </a:blip>
          <a:srcRect/>
          <a:stretch/>
        </p:blipFill>
        <p:spPr>
          <a:xfrm>
            <a:off x="5563007" y="1491987"/>
            <a:ext cx="3190875" cy="3371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Google Shape;224;p19">
            <a:extLst>
              <a:ext uri="{FF2B5EF4-FFF2-40B4-BE49-F238E27FC236}">
                <a16:creationId xmlns:a16="http://schemas.microsoft.com/office/drawing/2014/main" id="{A89A47B1-0ABB-7EC2-AE32-C6EAEDAD5C80}"/>
              </a:ext>
            </a:extLst>
          </p:cNvPr>
          <p:cNvPicPr preferRelativeResize="0"/>
          <p:nvPr/>
        </p:nvPicPr>
        <p:blipFill rotWithShape="1">
          <a:blip r:embed="rId4">
            <a:alphaModFix/>
          </a:blip>
          <a:srcRect/>
          <a:stretch/>
        </p:blipFill>
        <p:spPr>
          <a:xfrm>
            <a:off x="7551710" y="0"/>
            <a:ext cx="1338540" cy="1445623"/>
          </a:xfrm>
          <a:prstGeom prst="rect">
            <a:avLst/>
          </a:prstGeom>
          <a:ln>
            <a:noFill/>
          </a:ln>
          <a:effectLst>
            <a:softEdge rad="112500"/>
          </a:effectLst>
        </p:spPr>
      </p:pic>
      <p:sp>
        <p:nvSpPr>
          <p:cNvPr id="2" name="TextBox 1">
            <a:extLst>
              <a:ext uri="{FF2B5EF4-FFF2-40B4-BE49-F238E27FC236}">
                <a16:creationId xmlns:a16="http://schemas.microsoft.com/office/drawing/2014/main" id="{D199F22B-E398-A386-87EB-540C493EEFB3}"/>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22</a:t>
            </a:fld>
            <a:endParaRPr lang="en-US" sz="1600" b="1" dirty="0"/>
          </a:p>
        </p:txBody>
      </p:sp>
    </p:spTree>
    <p:extLst>
      <p:ext uri="{BB962C8B-B14F-4D97-AF65-F5344CB8AC3E}">
        <p14:creationId xmlns:p14="http://schemas.microsoft.com/office/powerpoint/2010/main" val="101177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2"/>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a:t>Conception</a:t>
            </a:r>
            <a:endParaRPr/>
          </a:p>
        </p:txBody>
      </p:sp>
      <p:sp>
        <p:nvSpPr>
          <p:cNvPr id="246" name="Google Shape;246;p22"/>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dirty="0"/>
              <a:t>05</a:t>
            </a:r>
            <a:endParaRPr dirty="0"/>
          </a:p>
        </p:txBody>
      </p:sp>
      <p:pic>
        <p:nvPicPr>
          <p:cNvPr id="247" name="Google Shape;247;p22"/>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3"/>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Functional Needs</a:t>
            </a:r>
            <a:endParaRPr/>
          </a:p>
        </p:txBody>
      </p:sp>
      <p:sp>
        <p:nvSpPr>
          <p:cNvPr id="253" name="Google Shape;253;p23"/>
          <p:cNvSpPr txBox="1">
            <a:spLocks noGrp="1"/>
          </p:cNvSpPr>
          <p:nvPr>
            <p:ph type="body" idx="1"/>
          </p:nvPr>
        </p:nvSpPr>
        <p:spPr>
          <a:xfrm>
            <a:off x="253750" y="664532"/>
            <a:ext cx="6882697" cy="4373811"/>
          </a:xfrm>
          <a:prstGeom prst="rect">
            <a:avLst/>
          </a:prstGeom>
          <a:noFill/>
          <a:ln>
            <a:noFill/>
          </a:ln>
        </p:spPr>
        <p:txBody>
          <a:bodyPr spcFirstLastPara="1" wrap="square" lIns="91425" tIns="91425" rIns="91425" bIns="91425" anchor="t" anchorCtr="0">
            <a:noAutofit/>
          </a:bodyPr>
          <a:lstStyle/>
          <a:p>
            <a:pPr marL="285750" lvl="0" indent="-196850" algn="l" rtl="0">
              <a:lnSpc>
                <a:spcPct val="100000"/>
              </a:lnSpc>
              <a:spcBef>
                <a:spcPts val="0"/>
              </a:spcBef>
              <a:spcAft>
                <a:spcPts val="0"/>
              </a:spcAft>
              <a:buSzPts val="1400"/>
              <a:buFont typeface="Noto Sans Symbols"/>
              <a:buNone/>
            </a:pPr>
            <a:endParaRPr dirty="0"/>
          </a:p>
          <a:p>
            <a:pPr marL="285750" lvl="0" indent="-285750" algn="l" rtl="0">
              <a:lnSpc>
                <a:spcPct val="100000"/>
              </a:lnSpc>
              <a:spcBef>
                <a:spcPts val="0"/>
              </a:spcBef>
              <a:spcAft>
                <a:spcPts val="0"/>
              </a:spcAft>
              <a:buSzPts val="1400"/>
              <a:buFont typeface="Noto Sans Symbols"/>
              <a:buChar char="⮚"/>
            </a:pPr>
            <a:r>
              <a:rPr lang="en-US" b="1" dirty="0"/>
              <a:t>Choice of the community</a:t>
            </a:r>
            <a:r>
              <a:rPr lang="en-US" dirty="0"/>
              <a:t>:</a:t>
            </a:r>
            <a:endParaRPr dirty="0"/>
          </a:p>
          <a:p>
            <a:pPr marL="0" lvl="0" indent="0" algn="l" rtl="0">
              <a:lnSpc>
                <a:spcPct val="100000"/>
              </a:lnSpc>
              <a:spcBef>
                <a:spcPts val="0"/>
              </a:spcBef>
              <a:spcAft>
                <a:spcPts val="0"/>
              </a:spcAft>
              <a:buSzPts val="1400"/>
              <a:buNone/>
            </a:pPr>
            <a:r>
              <a:rPr lang="en-US" dirty="0"/>
              <a:t>Select the community to which we will manage the users, as well as provide a </a:t>
            </a:r>
            <a:r>
              <a:rPr lang="en-US" dirty="0">
                <a:solidFill>
                  <a:srgbClr val="FF0000"/>
                </a:solidFill>
              </a:rPr>
              <a:t>search feature </a:t>
            </a:r>
            <a:r>
              <a:rPr lang="en-US" dirty="0"/>
              <a:t>for the community list</a:t>
            </a:r>
            <a:endParaRPr dirty="0"/>
          </a:p>
          <a:p>
            <a:pPr marL="285750" lvl="0" indent="-196850" algn="l" rtl="0">
              <a:lnSpc>
                <a:spcPct val="100000"/>
              </a:lnSpc>
              <a:spcBef>
                <a:spcPts val="0"/>
              </a:spcBef>
              <a:spcAft>
                <a:spcPts val="0"/>
              </a:spcAft>
              <a:buSzPts val="1400"/>
              <a:buFont typeface="Noto Sans Symbols"/>
              <a:buNone/>
            </a:pPr>
            <a:endParaRPr dirty="0"/>
          </a:p>
          <a:p>
            <a:pPr marL="285750" lvl="0" indent="-285750" algn="l" rtl="0">
              <a:lnSpc>
                <a:spcPct val="100000"/>
              </a:lnSpc>
              <a:spcBef>
                <a:spcPts val="0"/>
              </a:spcBef>
              <a:spcAft>
                <a:spcPts val="0"/>
              </a:spcAft>
              <a:buSzPts val="1400"/>
              <a:buFont typeface="Noto Sans Symbols"/>
              <a:buChar char="⮚"/>
            </a:pPr>
            <a:r>
              <a:rPr lang="en-US" b="1" dirty="0"/>
              <a:t>Manage users</a:t>
            </a:r>
            <a:r>
              <a:rPr lang="en-US" dirty="0"/>
              <a:t>:</a:t>
            </a:r>
            <a:endParaRPr dirty="0"/>
          </a:p>
          <a:p>
            <a:pPr marL="0" lvl="0" indent="0" algn="l" rtl="0">
              <a:lnSpc>
                <a:spcPct val="100000"/>
              </a:lnSpc>
              <a:spcBef>
                <a:spcPts val="0"/>
              </a:spcBef>
              <a:spcAft>
                <a:spcPts val="0"/>
              </a:spcAft>
              <a:buSzPts val="1400"/>
              <a:buNone/>
            </a:pPr>
            <a:r>
              <a:rPr lang="en-US" dirty="0"/>
              <a:t>The system must allow users to be managed with the functionalities of </a:t>
            </a:r>
            <a:r>
              <a:rPr lang="en-US" dirty="0">
                <a:solidFill>
                  <a:srgbClr val="FF0000"/>
                </a:solidFill>
              </a:rPr>
              <a:t>activation</a:t>
            </a:r>
            <a:r>
              <a:rPr lang="en-US" dirty="0"/>
              <a:t>,</a:t>
            </a:r>
            <a:endParaRPr dirty="0"/>
          </a:p>
          <a:p>
            <a:pPr marL="0" lvl="0" indent="0" algn="l" rtl="0">
              <a:lnSpc>
                <a:spcPct val="100000"/>
              </a:lnSpc>
              <a:spcBef>
                <a:spcPts val="0"/>
              </a:spcBef>
              <a:spcAft>
                <a:spcPts val="0"/>
              </a:spcAft>
              <a:buSzPts val="1400"/>
              <a:buNone/>
            </a:pPr>
            <a:r>
              <a:rPr lang="en-US" dirty="0">
                <a:solidFill>
                  <a:srgbClr val="FF0000"/>
                </a:solidFill>
              </a:rPr>
              <a:t>deactivation</a:t>
            </a:r>
            <a:r>
              <a:rPr lang="en-US" dirty="0"/>
              <a:t>, </a:t>
            </a:r>
            <a:r>
              <a:rPr lang="en-US" dirty="0">
                <a:solidFill>
                  <a:srgbClr val="FF0000"/>
                </a:solidFill>
              </a:rPr>
              <a:t>modification</a:t>
            </a:r>
            <a:r>
              <a:rPr lang="en-US" dirty="0"/>
              <a:t>, and </a:t>
            </a:r>
            <a:r>
              <a:rPr lang="en-US" dirty="0">
                <a:solidFill>
                  <a:srgbClr val="FF0000"/>
                </a:solidFill>
              </a:rPr>
              <a:t>consultation</a:t>
            </a:r>
            <a:r>
              <a:rPr lang="en-US" dirty="0"/>
              <a:t> of the list of users via a data table.</a:t>
            </a:r>
            <a:endParaRPr dirty="0"/>
          </a:p>
          <a:p>
            <a:pPr marL="0" lvl="0" indent="0" algn="l" rtl="0">
              <a:lnSpc>
                <a:spcPct val="100000"/>
              </a:lnSpc>
              <a:spcBef>
                <a:spcPts val="0"/>
              </a:spcBef>
              <a:spcAft>
                <a:spcPts val="0"/>
              </a:spcAft>
              <a:buSzPts val="1400"/>
              <a:buNone/>
            </a:pPr>
            <a:r>
              <a:rPr lang="en-US" dirty="0"/>
              <a:t>Creation of </a:t>
            </a:r>
            <a:r>
              <a:rPr lang="en-US" dirty="0">
                <a:solidFill>
                  <a:srgbClr val="FF0000"/>
                </a:solidFill>
              </a:rPr>
              <a:t>different filters </a:t>
            </a:r>
            <a:r>
              <a:rPr lang="en-US" dirty="0"/>
              <a:t>that allow us to facilitate the navigation of the list of users.</a:t>
            </a:r>
            <a:endParaRPr dirty="0"/>
          </a:p>
          <a:p>
            <a:pPr marL="0" lvl="0" indent="0" algn="l" rtl="0">
              <a:lnSpc>
                <a:spcPct val="100000"/>
              </a:lnSpc>
              <a:spcBef>
                <a:spcPts val="0"/>
              </a:spcBef>
              <a:spcAft>
                <a:spcPts val="0"/>
              </a:spcAft>
              <a:buSzPts val="1400"/>
              <a:buNone/>
            </a:pPr>
            <a:endParaRPr dirty="0"/>
          </a:p>
          <a:p>
            <a:pPr marL="285750" lvl="0" indent="-285750" algn="l" rtl="0">
              <a:lnSpc>
                <a:spcPct val="100000"/>
              </a:lnSpc>
              <a:spcBef>
                <a:spcPts val="0"/>
              </a:spcBef>
              <a:spcAft>
                <a:spcPts val="0"/>
              </a:spcAft>
              <a:buSzPts val="1400"/>
              <a:buFont typeface="Noto Sans Symbols"/>
              <a:buChar char="⮚"/>
            </a:pPr>
            <a:r>
              <a:rPr lang="en-US" b="1" dirty="0"/>
              <a:t>Manage connection history</a:t>
            </a:r>
            <a:r>
              <a:rPr lang="en-US" dirty="0"/>
              <a:t>:</a:t>
            </a:r>
            <a:endParaRPr dirty="0"/>
          </a:p>
          <a:p>
            <a:pPr marL="0" lvl="0" indent="0" algn="l" rtl="0">
              <a:lnSpc>
                <a:spcPct val="100000"/>
              </a:lnSpc>
              <a:spcBef>
                <a:spcPts val="0"/>
              </a:spcBef>
              <a:spcAft>
                <a:spcPts val="0"/>
              </a:spcAft>
              <a:buSzPts val="1400"/>
              <a:buNone/>
            </a:pPr>
            <a:r>
              <a:rPr lang="en-US" dirty="0"/>
              <a:t>Create a chart that shows the number of user connections per </a:t>
            </a:r>
            <a:r>
              <a:rPr lang="en-US" dirty="0">
                <a:solidFill>
                  <a:srgbClr val="FF0000"/>
                </a:solidFill>
              </a:rPr>
              <a:t>day</a:t>
            </a:r>
            <a:r>
              <a:rPr lang="en-US" dirty="0"/>
              <a:t>, </a:t>
            </a:r>
            <a:r>
              <a:rPr lang="en-US" dirty="0">
                <a:solidFill>
                  <a:srgbClr val="FF0000"/>
                </a:solidFill>
              </a:rPr>
              <a:t>week</a:t>
            </a:r>
            <a:r>
              <a:rPr lang="en-US" dirty="0"/>
              <a:t>, </a:t>
            </a:r>
            <a:r>
              <a:rPr lang="en-US" dirty="0">
                <a:solidFill>
                  <a:srgbClr val="FF0000"/>
                </a:solidFill>
              </a:rPr>
              <a:t>year</a:t>
            </a:r>
            <a:r>
              <a:rPr lang="en-US" dirty="0"/>
              <a:t>, or</a:t>
            </a:r>
            <a:endParaRPr dirty="0"/>
          </a:p>
          <a:p>
            <a:pPr marL="0" lvl="0" indent="0" algn="l" rtl="0">
              <a:lnSpc>
                <a:spcPct val="100000"/>
              </a:lnSpc>
              <a:spcBef>
                <a:spcPts val="0"/>
              </a:spcBef>
              <a:spcAft>
                <a:spcPts val="0"/>
              </a:spcAft>
              <a:buSzPts val="1400"/>
              <a:buNone/>
            </a:pPr>
            <a:r>
              <a:rPr lang="en-US" dirty="0"/>
              <a:t>according to a well-determined date. This allows the administrator to </a:t>
            </a:r>
            <a:r>
              <a:rPr lang="en-US" dirty="0">
                <a:solidFill>
                  <a:srgbClr val="FF0000"/>
                </a:solidFill>
              </a:rPr>
              <a:t>modify the user’s license</a:t>
            </a:r>
          </a:p>
          <a:p>
            <a:pPr marL="0" lvl="0" indent="0" algn="l" rtl="0">
              <a:lnSpc>
                <a:spcPct val="100000"/>
              </a:lnSpc>
              <a:spcBef>
                <a:spcPts val="0"/>
              </a:spcBef>
              <a:spcAft>
                <a:spcPts val="0"/>
              </a:spcAft>
              <a:buSzPts val="1400"/>
              <a:buNone/>
            </a:pPr>
            <a:endParaRPr dirty="0"/>
          </a:p>
          <a:p>
            <a:pPr marL="285750" lvl="0" indent="-285750" algn="l" rtl="0">
              <a:lnSpc>
                <a:spcPct val="100000"/>
              </a:lnSpc>
              <a:spcBef>
                <a:spcPts val="0"/>
              </a:spcBef>
              <a:spcAft>
                <a:spcPts val="0"/>
              </a:spcAft>
              <a:buSzPts val="1400"/>
              <a:buFont typeface="Wingdings" panose="05000000000000000000" pitchFamily="2" charset="2"/>
              <a:buChar char="Ø"/>
            </a:pPr>
            <a:r>
              <a:rPr lang="fr-FR" b="1" dirty="0"/>
              <a:t>Monitor </a:t>
            </a:r>
            <a:r>
              <a:rPr lang="fr-FR" b="1" dirty="0" err="1"/>
              <a:t>failed</a:t>
            </a:r>
            <a:r>
              <a:rPr lang="fr-FR" b="1" dirty="0"/>
              <a:t> login </a:t>
            </a:r>
            <a:r>
              <a:rPr lang="fr-FR" b="1" dirty="0" err="1"/>
              <a:t>attempts</a:t>
            </a:r>
            <a:endParaRPr lang="fr-FR" b="1" dirty="0"/>
          </a:p>
          <a:p>
            <a:pPr marL="0" lvl="0" indent="0" algn="l" rtl="0">
              <a:lnSpc>
                <a:spcPct val="100000"/>
              </a:lnSpc>
              <a:spcBef>
                <a:spcPts val="0"/>
              </a:spcBef>
              <a:spcAft>
                <a:spcPts val="0"/>
              </a:spcAft>
              <a:buSzPts val="1400"/>
              <a:buNone/>
            </a:pPr>
            <a:endParaRPr dirty="0"/>
          </a:p>
          <a:p>
            <a:pPr marL="285750" lvl="0" indent="-285750" algn="l" rtl="0">
              <a:lnSpc>
                <a:spcPct val="100000"/>
              </a:lnSpc>
              <a:spcBef>
                <a:spcPts val="0"/>
              </a:spcBef>
              <a:spcAft>
                <a:spcPts val="0"/>
              </a:spcAft>
              <a:buSzPts val="1400"/>
              <a:buFont typeface="Noto Sans Symbols"/>
              <a:buChar char="⮚"/>
            </a:pPr>
            <a:r>
              <a:rPr lang="en-US" b="1" dirty="0"/>
              <a:t>Offer a synthetic dashboard</a:t>
            </a:r>
          </a:p>
          <a:p>
            <a:pPr marL="285750" lvl="0" indent="-285750" algn="l" rtl="0">
              <a:lnSpc>
                <a:spcPct val="100000"/>
              </a:lnSpc>
              <a:spcBef>
                <a:spcPts val="0"/>
              </a:spcBef>
              <a:spcAft>
                <a:spcPts val="0"/>
              </a:spcAft>
              <a:buSzPts val="1400"/>
              <a:buFont typeface="Noto Sans Symbols"/>
              <a:buChar char="⮚"/>
            </a:pPr>
            <a:endParaRPr lang="en-US" b="1" dirty="0"/>
          </a:p>
          <a:p>
            <a:pPr marL="285750" lvl="0" indent="-285750" algn="l" rtl="0">
              <a:lnSpc>
                <a:spcPct val="100000"/>
              </a:lnSpc>
              <a:spcBef>
                <a:spcPts val="0"/>
              </a:spcBef>
              <a:spcAft>
                <a:spcPts val="0"/>
              </a:spcAft>
              <a:buSzPts val="1400"/>
              <a:buFont typeface="Noto Sans Symbols"/>
              <a:buChar char="⮚"/>
            </a:pPr>
            <a:r>
              <a:rPr lang="en-US" b="1" dirty="0"/>
              <a:t>Offer a smart Salesforce assistant </a:t>
            </a:r>
          </a:p>
          <a:p>
            <a:pPr marL="0" lvl="0" indent="0" algn="l" rtl="0">
              <a:lnSpc>
                <a:spcPct val="100000"/>
              </a:lnSpc>
              <a:spcBef>
                <a:spcPts val="0"/>
              </a:spcBef>
              <a:spcAft>
                <a:spcPts val="0"/>
              </a:spcAft>
              <a:buSzPts val="1400"/>
              <a:buNone/>
            </a:pPr>
            <a:endParaRPr lang="en-US" b="1" dirty="0"/>
          </a:p>
          <a:p>
            <a:pPr marL="0" lvl="0" indent="0" algn="l" rtl="0">
              <a:lnSpc>
                <a:spcPct val="100000"/>
              </a:lnSpc>
              <a:spcBef>
                <a:spcPts val="0"/>
              </a:spcBef>
              <a:spcAft>
                <a:spcPts val="0"/>
              </a:spcAft>
              <a:buSzPts val="1400"/>
              <a:buNone/>
            </a:pPr>
            <a:r>
              <a:rPr lang="en-US" b="1" dirty="0"/>
              <a:t> </a:t>
            </a:r>
            <a:endParaRPr dirty="0"/>
          </a:p>
          <a:p>
            <a:pPr marL="285750" lvl="0" indent="-196850" algn="l" rtl="0">
              <a:lnSpc>
                <a:spcPct val="100000"/>
              </a:lnSpc>
              <a:spcBef>
                <a:spcPts val="0"/>
              </a:spcBef>
              <a:spcAft>
                <a:spcPts val="0"/>
              </a:spcAft>
              <a:buSzPts val="1400"/>
              <a:buFont typeface="Noto Sans Symbols"/>
              <a:buNone/>
            </a:pPr>
            <a:endParaRPr dirty="0">
              <a:solidFill>
                <a:srgbClr val="FF0000"/>
              </a:solidFill>
            </a:endParaRPr>
          </a:p>
        </p:txBody>
      </p:sp>
      <p:pic>
        <p:nvPicPr>
          <p:cNvPr id="254" name="Google Shape;254;p23" descr="What Makes A Logo Functional? | Creative Chameleon Studio"/>
          <p:cNvPicPr preferRelativeResize="0"/>
          <p:nvPr/>
        </p:nvPicPr>
        <p:blipFill rotWithShape="1">
          <a:blip r:embed="rId3">
            <a:alphaModFix/>
          </a:blip>
          <a:srcRect/>
          <a:stretch/>
        </p:blipFill>
        <p:spPr>
          <a:xfrm>
            <a:off x="6547973" y="-146527"/>
            <a:ext cx="3270406" cy="2023704"/>
          </a:xfrm>
          <a:prstGeom prst="rect">
            <a:avLst/>
          </a:prstGeom>
          <a:ln>
            <a:noFill/>
          </a:ln>
          <a:effectLst>
            <a:softEdge rad="112500"/>
          </a:effectLst>
        </p:spPr>
      </p:pic>
      <p:sp>
        <p:nvSpPr>
          <p:cNvPr id="3" name="TextBox 2">
            <a:extLst>
              <a:ext uri="{FF2B5EF4-FFF2-40B4-BE49-F238E27FC236}">
                <a16:creationId xmlns:a16="http://schemas.microsoft.com/office/drawing/2014/main" id="{8018FC00-FBD3-0F65-1A7F-B20E8711E995}"/>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24</a:t>
            </a:fld>
            <a:endParaRPr lang="en-US" sz="1600"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4"/>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Non-Functional Needs</a:t>
            </a:r>
            <a:endParaRPr/>
          </a:p>
        </p:txBody>
      </p:sp>
      <p:sp>
        <p:nvSpPr>
          <p:cNvPr id="260" name="Google Shape;260;p24"/>
          <p:cNvSpPr txBox="1">
            <a:spLocks noGrp="1"/>
          </p:cNvSpPr>
          <p:nvPr>
            <p:ph type="body" idx="1"/>
          </p:nvPr>
        </p:nvSpPr>
        <p:spPr>
          <a:xfrm>
            <a:off x="253750" y="1039437"/>
            <a:ext cx="8785747"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b="1" dirty="0">
                <a:solidFill>
                  <a:schemeClr val="dk1"/>
                </a:solidFill>
              </a:rPr>
              <a:t>Security</a:t>
            </a:r>
            <a:r>
              <a:rPr lang="en-US" dirty="0">
                <a:solidFill>
                  <a:schemeClr val="dk1"/>
                </a:solidFill>
              </a:rPr>
              <a:t>:</a:t>
            </a:r>
            <a:endParaRPr dirty="0"/>
          </a:p>
          <a:p>
            <a:pPr marL="0" lvl="0" indent="0" algn="l" rtl="0">
              <a:lnSpc>
                <a:spcPct val="100000"/>
              </a:lnSpc>
              <a:spcBef>
                <a:spcPts val="0"/>
              </a:spcBef>
              <a:spcAft>
                <a:spcPts val="0"/>
              </a:spcAft>
              <a:buSzPts val="1400"/>
              <a:buNone/>
            </a:pPr>
            <a:r>
              <a:rPr lang="en-US" dirty="0">
                <a:solidFill>
                  <a:schemeClr val="dk1"/>
                </a:solidFill>
              </a:rPr>
              <a:t>Access to information is only possible after </a:t>
            </a:r>
            <a:r>
              <a:rPr lang="en-US" dirty="0">
                <a:solidFill>
                  <a:srgbClr val="FF0000"/>
                </a:solidFill>
              </a:rPr>
              <a:t>verification of privileges and access rights</a:t>
            </a:r>
            <a:r>
              <a:rPr lang="en-US" dirty="0">
                <a:solidFill>
                  <a:schemeClr val="dk1"/>
                </a:solidFill>
              </a:rPr>
              <a:t>,</a:t>
            </a:r>
            <a:endParaRPr dirty="0"/>
          </a:p>
          <a:p>
            <a:pPr marL="0" lvl="0" indent="0" algn="l" rtl="0">
              <a:lnSpc>
                <a:spcPct val="100000"/>
              </a:lnSpc>
              <a:spcBef>
                <a:spcPts val="0"/>
              </a:spcBef>
              <a:spcAft>
                <a:spcPts val="0"/>
              </a:spcAft>
              <a:buSzPts val="1400"/>
              <a:buNone/>
            </a:pPr>
            <a:r>
              <a:rPr lang="en-US" dirty="0">
                <a:solidFill>
                  <a:schemeClr val="dk1"/>
                </a:solidFill>
              </a:rPr>
              <a:t>for example Authentication, Redirections.</a:t>
            </a:r>
            <a:endParaRPr dirty="0"/>
          </a:p>
          <a:p>
            <a:pPr marL="285750" lvl="0" indent="-196850" algn="l" rtl="0">
              <a:lnSpc>
                <a:spcPct val="100000"/>
              </a:lnSpc>
              <a:spcBef>
                <a:spcPts val="0"/>
              </a:spcBef>
              <a:spcAft>
                <a:spcPts val="0"/>
              </a:spcAft>
              <a:buSzPts val="1400"/>
              <a:buFont typeface="Noto Sans Symbols"/>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b="1" dirty="0">
                <a:solidFill>
                  <a:schemeClr val="dk1"/>
                </a:solidFill>
              </a:rPr>
              <a:t>Ergonomics and user-friendliness:</a:t>
            </a:r>
            <a:endParaRPr b="1" dirty="0"/>
          </a:p>
          <a:p>
            <a:pPr marL="0" lvl="0" indent="0" algn="l" rtl="0">
              <a:lnSpc>
                <a:spcPct val="100000"/>
              </a:lnSpc>
              <a:spcBef>
                <a:spcPts val="0"/>
              </a:spcBef>
              <a:spcAft>
                <a:spcPts val="0"/>
              </a:spcAft>
              <a:buSzPts val="1400"/>
              <a:buNone/>
            </a:pPr>
            <a:r>
              <a:rPr lang="en-US" dirty="0">
                <a:solidFill>
                  <a:schemeClr val="dk1"/>
                </a:solidFill>
              </a:rPr>
              <a:t>The application will provide a user-friendly and </a:t>
            </a:r>
            <a:r>
              <a:rPr lang="en-US" dirty="0">
                <a:solidFill>
                  <a:srgbClr val="FF0000"/>
                </a:solidFill>
              </a:rPr>
              <a:t>easy-to-use interface </a:t>
            </a:r>
            <a:r>
              <a:rPr lang="en-US" dirty="0">
                <a:solidFill>
                  <a:schemeClr val="dk1"/>
                </a:solidFill>
              </a:rPr>
              <a:t>that does not</a:t>
            </a:r>
            <a:endParaRPr dirty="0"/>
          </a:p>
          <a:p>
            <a:pPr marL="0" lvl="0" indent="0" algn="l" rtl="0">
              <a:lnSpc>
                <a:spcPct val="100000"/>
              </a:lnSpc>
              <a:spcBef>
                <a:spcPts val="0"/>
              </a:spcBef>
              <a:spcAft>
                <a:spcPts val="0"/>
              </a:spcAft>
              <a:buSzPts val="1400"/>
              <a:buNone/>
            </a:pPr>
            <a:r>
              <a:rPr lang="en-US" dirty="0">
                <a:solidFill>
                  <a:schemeClr val="dk1"/>
                </a:solidFill>
              </a:rPr>
              <a:t>require any prerequisites, so it can be used by </a:t>
            </a:r>
            <a:r>
              <a:rPr lang="en-US" dirty="0">
                <a:solidFill>
                  <a:srgbClr val="FF0000"/>
                </a:solidFill>
              </a:rPr>
              <a:t>all types of users </a:t>
            </a:r>
            <a:r>
              <a:rPr lang="en-US" dirty="0">
                <a:solidFill>
                  <a:schemeClr val="dk1"/>
                </a:solidFill>
              </a:rPr>
              <a:t>(even non-computer specialists).</a:t>
            </a:r>
            <a:endParaRPr dirty="0"/>
          </a:p>
          <a:p>
            <a:pPr marL="0" lvl="0" indent="0" algn="l" rtl="0">
              <a:lnSpc>
                <a:spcPct val="100000"/>
              </a:lnSpc>
              <a:spcBef>
                <a:spcPts val="0"/>
              </a:spcBef>
              <a:spcAft>
                <a:spcPts val="0"/>
              </a:spcAft>
              <a:buSzPts val="1400"/>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b="1" dirty="0">
                <a:solidFill>
                  <a:schemeClr val="dk1"/>
                </a:solidFill>
              </a:rPr>
              <a:t>Extensibility and maintainability:</a:t>
            </a:r>
            <a:endParaRPr b="1" dirty="0"/>
          </a:p>
          <a:p>
            <a:pPr marL="0" lvl="0" indent="0" algn="l" rtl="0">
              <a:lnSpc>
                <a:spcPct val="100000"/>
              </a:lnSpc>
              <a:spcBef>
                <a:spcPts val="0"/>
              </a:spcBef>
              <a:spcAft>
                <a:spcPts val="0"/>
              </a:spcAft>
              <a:buSzPts val="1400"/>
              <a:buNone/>
            </a:pPr>
            <a:r>
              <a:rPr lang="en-US" dirty="0">
                <a:solidFill>
                  <a:schemeClr val="dk1"/>
                </a:solidFill>
              </a:rPr>
              <a:t>The architecture of the application will allow the </a:t>
            </a:r>
            <a:r>
              <a:rPr lang="en-US" dirty="0">
                <a:solidFill>
                  <a:srgbClr val="FF0000"/>
                </a:solidFill>
              </a:rPr>
              <a:t>evolution and maintenance </a:t>
            </a:r>
            <a:r>
              <a:rPr lang="en-US" dirty="0">
                <a:solidFill>
                  <a:schemeClr val="dk1"/>
                </a:solidFill>
              </a:rPr>
              <a:t>(addition</a:t>
            </a:r>
            <a:endParaRPr dirty="0"/>
          </a:p>
          <a:p>
            <a:pPr marL="0" lvl="0" indent="0" algn="l" rtl="0">
              <a:lnSpc>
                <a:spcPct val="100000"/>
              </a:lnSpc>
              <a:spcBef>
                <a:spcPts val="0"/>
              </a:spcBef>
              <a:spcAft>
                <a:spcPts val="0"/>
              </a:spcAft>
              <a:buSzPts val="1400"/>
              <a:buNone/>
            </a:pPr>
            <a:r>
              <a:rPr lang="en-US" dirty="0">
                <a:solidFill>
                  <a:schemeClr val="dk1"/>
                </a:solidFill>
              </a:rPr>
              <a:t>or deletion or update) at the level of its various modules in a flexible manner.</a:t>
            </a:r>
            <a:endParaRPr dirty="0"/>
          </a:p>
          <a:p>
            <a:pPr marL="0" lvl="0" indent="0" algn="l" rtl="0">
              <a:lnSpc>
                <a:spcPct val="100000"/>
              </a:lnSpc>
              <a:spcBef>
                <a:spcPts val="0"/>
              </a:spcBef>
              <a:spcAft>
                <a:spcPts val="0"/>
              </a:spcAft>
              <a:buSzPts val="1400"/>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b="1" dirty="0">
                <a:solidFill>
                  <a:schemeClr val="dk1"/>
                </a:solidFill>
              </a:rPr>
              <a:t>Performance</a:t>
            </a:r>
            <a:r>
              <a:rPr lang="en-US" dirty="0">
                <a:solidFill>
                  <a:schemeClr val="dk1"/>
                </a:solidFill>
              </a:rPr>
              <a:t>:</a:t>
            </a:r>
            <a:endParaRPr dirty="0"/>
          </a:p>
          <a:p>
            <a:pPr marL="0" lvl="0" indent="0" algn="l" rtl="0">
              <a:lnSpc>
                <a:spcPct val="100000"/>
              </a:lnSpc>
              <a:spcBef>
                <a:spcPts val="0"/>
              </a:spcBef>
              <a:spcAft>
                <a:spcPts val="0"/>
              </a:spcAft>
              <a:buSzPts val="1400"/>
              <a:buNone/>
            </a:pPr>
            <a:r>
              <a:rPr lang="en-US" dirty="0">
                <a:solidFill>
                  <a:schemeClr val="dk1"/>
                </a:solidFill>
              </a:rPr>
              <a:t>The application must be efficient, i.e. the system must react within a period that does</a:t>
            </a:r>
            <a:endParaRPr dirty="0"/>
          </a:p>
          <a:p>
            <a:pPr marL="0" lvl="0" indent="0" algn="l" rtl="0">
              <a:lnSpc>
                <a:spcPct val="100000"/>
              </a:lnSpc>
              <a:spcBef>
                <a:spcPts val="0"/>
              </a:spcBef>
              <a:spcAft>
                <a:spcPts val="0"/>
              </a:spcAft>
              <a:buSzPts val="1400"/>
              <a:buNone/>
            </a:pPr>
            <a:r>
              <a:rPr lang="en-US" dirty="0">
                <a:solidFill>
                  <a:srgbClr val="FF0000"/>
                </a:solidFill>
              </a:rPr>
              <a:t>not exceed 5 seconds</a:t>
            </a:r>
            <a:r>
              <a:rPr lang="en-US" dirty="0">
                <a:solidFill>
                  <a:schemeClr val="dk1"/>
                </a:solidFill>
              </a:rPr>
              <a:t>, whatever the action of the application.</a:t>
            </a:r>
            <a:endParaRPr dirty="0"/>
          </a:p>
          <a:p>
            <a:pPr marL="0" lvl="0" indent="0" algn="l" rtl="0">
              <a:lnSpc>
                <a:spcPct val="100000"/>
              </a:lnSpc>
              <a:spcBef>
                <a:spcPts val="0"/>
              </a:spcBef>
              <a:spcAft>
                <a:spcPts val="0"/>
              </a:spcAft>
              <a:buSzPts val="1400"/>
              <a:buNone/>
            </a:pPr>
            <a:endParaRPr dirty="0">
              <a:solidFill>
                <a:schemeClr val="dk1"/>
              </a:solidFill>
            </a:endParaRPr>
          </a:p>
          <a:p>
            <a:pPr marL="285750" lvl="0" indent="-285750" algn="l" rtl="0">
              <a:lnSpc>
                <a:spcPct val="100000"/>
              </a:lnSpc>
              <a:spcBef>
                <a:spcPts val="0"/>
              </a:spcBef>
              <a:spcAft>
                <a:spcPts val="0"/>
              </a:spcAft>
              <a:buSzPts val="1400"/>
              <a:buFont typeface="Noto Sans Symbols"/>
              <a:buChar char="⮚"/>
            </a:pPr>
            <a:r>
              <a:rPr lang="en-US" b="1" dirty="0">
                <a:solidFill>
                  <a:schemeClr val="dk1"/>
                </a:solidFill>
              </a:rPr>
              <a:t>Availability</a:t>
            </a:r>
            <a:r>
              <a:rPr lang="en-US" dirty="0">
                <a:solidFill>
                  <a:schemeClr val="dk1"/>
                </a:solidFill>
              </a:rPr>
              <a:t>:</a:t>
            </a:r>
            <a:endParaRPr dirty="0"/>
          </a:p>
          <a:p>
            <a:pPr marL="0" lvl="0" indent="0" algn="l" rtl="0">
              <a:lnSpc>
                <a:spcPct val="100000"/>
              </a:lnSpc>
              <a:spcBef>
                <a:spcPts val="0"/>
              </a:spcBef>
              <a:spcAft>
                <a:spcPts val="0"/>
              </a:spcAft>
              <a:buSzPts val="1400"/>
              <a:buNone/>
            </a:pPr>
            <a:r>
              <a:rPr lang="en-US" dirty="0">
                <a:solidFill>
                  <a:schemeClr val="dk1"/>
                </a:solidFill>
              </a:rPr>
              <a:t>The application will be available on </a:t>
            </a:r>
            <a:r>
              <a:rPr lang="en-US" dirty="0">
                <a:solidFill>
                  <a:srgbClr val="FF0000"/>
                </a:solidFill>
              </a:rPr>
              <a:t>24/24, and 7/7</a:t>
            </a:r>
            <a:r>
              <a:rPr lang="en-US" dirty="0">
                <a:solidFill>
                  <a:schemeClr val="dk1"/>
                </a:solidFill>
              </a:rPr>
              <a:t> except </a:t>
            </a:r>
            <a:r>
              <a:rPr lang="en-US" dirty="0">
                <a:solidFill>
                  <a:srgbClr val="FF0000"/>
                </a:solidFill>
              </a:rPr>
              <a:t>during the maintenance period</a:t>
            </a:r>
            <a:r>
              <a:rPr lang="en-US" dirty="0">
                <a:solidFill>
                  <a:schemeClr val="dk1"/>
                </a:solidFill>
              </a:rPr>
              <a:t>.</a:t>
            </a:r>
            <a:endParaRPr dirty="0"/>
          </a:p>
        </p:txBody>
      </p:sp>
      <p:pic>
        <p:nvPicPr>
          <p:cNvPr id="2" name="Google Shape;254;p23" descr="What Makes A Logo Functional? | Creative Chameleon Studio">
            <a:extLst>
              <a:ext uri="{FF2B5EF4-FFF2-40B4-BE49-F238E27FC236}">
                <a16:creationId xmlns:a16="http://schemas.microsoft.com/office/drawing/2014/main" id="{25381B56-A39D-C532-D17C-103B6F04C48E}"/>
              </a:ext>
            </a:extLst>
          </p:cNvPr>
          <p:cNvPicPr preferRelativeResize="0"/>
          <p:nvPr/>
        </p:nvPicPr>
        <p:blipFill rotWithShape="1">
          <a:blip r:embed="rId3">
            <a:alphaModFix/>
          </a:blip>
          <a:srcRect/>
          <a:stretch/>
        </p:blipFill>
        <p:spPr>
          <a:xfrm>
            <a:off x="6547973" y="-146527"/>
            <a:ext cx="3270406" cy="2023704"/>
          </a:xfrm>
          <a:prstGeom prst="rect">
            <a:avLst/>
          </a:prstGeom>
          <a:ln>
            <a:noFill/>
          </a:ln>
          <a:effectLst>
            <a:softEdge rad="112500"/>
          </a:effectLst>
        </p:spPr>
      </p:pic>
      <p:sp>
        <p:nvSpPr>
          <p:cNvPr id="4" name="TextBox 3">
            <a:extLst>
              <a:ext uri="{FF2B5EF4-FFF2-40B4-BE49-F238E27FC236}">
                <a16:creationId xmlns:a16="http://schemas.microsoft.com/office/drawing/2014/main" id="{9F5A2D97-4665-915E-AD7C-6BD01721DDF9}"/>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25</a:t>
            </a:fld>
            <a:endParaRPr lang="en-US" sz="1600"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25"/>
          <p:cNvSpPr txBox="1">
            <a:spLocks noGrp="1"/>
          </p:cNvSpPr>
          <p:nvPr>
            <p:ph type="title"/>
          </p:nvPr>
        </p:nvSpPr>
        <p:spPr>
          <a:xfrm>
            <a:off x="7286262" y="2918237"/>
            <a:ext cx="1857738"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Global</a:t>
            </a:r>
            <a:br>
              <a:rPr lang="en-US"/>
            </a:br>
            <a:r>
              <a:rPr lang="en-US"/>
              <a:t>Use Case</a:t>
            </a:r>
            <a:br>
              <a:rPr lang="en-US"/>
            </a:br>
            <a:r>
              <a:rPr lang="en-US"/>
              <a:t>Diagram</a:t>
            </a:r>
            <a:endParaRPr/>
          </a:p>
        </p:txBody>
      </p:sp>
      <p:pic>
        <p:nvPicPr>
          <p:cNvPr id="3" name="Picture 2">
            <a:extLst>
              <a:ext uri="{FF2B5EF4-FFF2-40B4-BE49-F238E27FC236}">
                <a16:creationId xmlns:a16="http://schemas.microsoft.com/office/drawing/2014/main" id="{1CA8299B-A6EB-01A1-5118-055FAD27FC68}"/>
              </a:ext>
            </a:extLst>
          </p:cNvPr>
          <p:cNvPicPr>
            <a:picLocks noChangeAspect="1"/>
          </p:cNvPicPr>
          <p:nvPr/>
        </p:nvPicPr>
        <p:blipFill>
          <a:blip r:embed="rId3"/>
          <a:srcRect/>
          <a:stretch/>
        </p:blipFill>
        <p:spPr>
          <a:xfrm>
            <a:off x="0" y="0"/>
            <a:ext cx="5850858" cy="514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E711A9C9-5BD4-B4AA-8CA5-AD8111E22CD7}"/>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26</a:t>
            </a:fld>
            <a:endParaRPr lang="en-US" sz="1600"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25"/>
          <p:cNvSpPr txBox="1">
            <a:spLocks noGrp="1"/>
          </p:cNvSpPr>
          <p:nvPr>
            <p:ph type="title"/>
          </p:nvPr>
        </p:nvSpPr>
        <p:spPr>
          <a:xfrm>
            <a:off x="7286262" y="2918237"/>
            <a:ext cx="1857738"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dirty="0"/>
              <a:t>Consult users list UC</a:t>
            </a:r>
            <a:endParaRPr dirty="0"/>
          </a:p>
        </p:txBody>
      </p:sp>
      <p:pic>
        <p:nvPicPr>
          <p:cNvPr id="4" name="Picture 3">
            <a:extLst>
              <a:ext uri="{FF2B5EF4-FFF2-40B4-BE49-F238E27FC236}">
                <a16:creationId xmlns:a16="http://schemas.microsoft.com/office/drawing/2014/main" id="{A4CBCD32-6627-693D-E7D4-E8C66BEEB7E8}"/>
              </a:ext>
            </a:extLst>
          </p:cNvPr>
          <p:cNvPicPr>
            <a:picLocks noChangeAspect="1"/>
          </p:cNvPicPr>
          <p:nvPr/>
        </p:nvPicPr>
        <p:blipFill>
          <a:blip r:embed="rId3"/>
          <a:srcRect/>
          <a:stretch/>
        </p:blipFill>
        <p:spPr>
          <a:xfrm>
            <a:off x="0" y="0"/>
            <a:ext cx="7047773" cy="514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C242F0E7-9BAB-F85E-D137-E9E2F2AB6B85}"/>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27</a:t>
            </a:fld>
            <a:endParaRPr lang="en-US" sz="1600" b="1" dirty="0"/>
          </a:p>
        </p:txBody>
      </p:sp>
    </p:spTree>
    <p:extLst>
      <p:ext uri="{BB962C8B-B14F-4D97-AF65-F5344CB8AC3E}">
        <p14:creationId xmlns:p14="http://schemas.microsoft.com/office/powerpoint/2010/main" val="875217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3" name="Picture 2">
            <a:extLst>
              <a:ext uri="{FF2B5EF4-FFF2-40B4-BE49-F238E27FC236}">
                <a16:creationId xmlns:a16="http://schemas.microsoft.com/office/drawing/2014/main" id="{01DF2334-150C-FDB8-C83D-012EC0C07F82}"/>
              </a:ext>
            </a:extLst>
          </p:cNvPr>
          <p:cNvPicPr>
            <a:picLocks noChangeAspect="1"/>
          </p:cNvPicPr>
          <p:nvPr/>
        </p:nvPicPr>
        <p:blipFill>
          <a:blip r:embed="rId3"/>
          <a:stretch>
            <a:fillRect/>
          </a:stretch>
        </p:blipFill>
        <p:spPr>
          <a:xfrm>
            <a:off x="0" y="228268"/>
            <a:ext cx="9144000" cy="49152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7" name="Google Shape;267;p25"/>
          <p:cNvSpPr txBox="1">
            <a:spLocks noGrp="1"/>
          </p:cNvSpPr>
          <p:nvPr>
            <p:ph type="title"/>
          </p:nvPr>
        </p:nvSpPr>
        <p:spPr>
          <a:xfrm>
            <a:off x="5078896" y="3588026"/>
            <a:ext cx="4393096" cy="42922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dirty="0"/>
              <a:t>Consult synthetic dashboard UC</a:t>
            </a:r>
            <a:endParaRPr dirty="0"/>
          </a:p>
        </p:txBody>
      </p:sp>
      <p:sp>
        <p:nvSpPr>
          <p:cNvPr id="4" name="TextBox 3">
            <a:extLst>
              <a:ext uri="{FF2B5EF4-FFF2-40B4-BE49-F238E27FC236}">
                <a16:creationId xmlns:a16="http://schemas.microsoft.com/office/drawing/2014/main" id="{2987A807-344E-DC2D-9440-DFFA19B4DB7D}"/>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28</a:t>
            </a:fld>
            <a:endParaRPr lang="en-US" sz="1600" b="1" dirty="0"/>
          </a:p>
        </p:txBody>
      </p:sp>
    </p:spTree>
    <p:extLst>
      <p:ext uri="{BB962C8B-B14F-4D97-AF65-F5344CB8AC3E}">
        <p14:creationId xmlns:p14="http://schemas.microsoft.com/office/powerpoint/2010/main" val="2075592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4" name="Picture 3">
            <a:extLst>
              <a:ext uri="{FF2B5EF4-FFF2-40B4-BE49-F238E27FC236}">
                <a16:creationId xmlns:a16="http://schemas.microsoft.com/office/drawing/2014/main" id="{4EA8BF78-7491-9D31-B9B5-199C02241BF4}"/>
              </a:ext>
            </a:extLst>
          </p:cNvPr>
          <p:cNvPicPr>
            <a:picLocks noChangeAspect="1"/>
          </p:cNvPicPr>
          <p:nvPr/>
        </p:nvPicPr>
        <p:blipFill>
          <a:blip r:embed="rId3"/>
          <a:srcRect/>
          <a:stretch/>
        </p:blipFill>
        <p:spPr>
          <a:xfrm>
            <a:off x="109257" y="0"/>
            <a:ext cx="8925485" cy="514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7" name="Google Shape;267;p25"/>
          <p:cNvSpPr txBox="1">
            <a:spLocks noGrp="1"/>
          </p:cNvSpPr>
          <p:nvPr>
            <p:ph type="title"/>
          </p:nvPr>
        </p:nvSpPr>
        <p:spPr>
          <a:xfrm>
            <a:off x="5784574" y="4356463"/>
            <a:ext cx="3438940" cy="83673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2400" dirty="0"/>
              <a:t>Consult failed login attempts UC</a:t>
            </a:r>
            <a:endParaRPr sz="2400" dirty="0"/>
          </a:p>
        </p:txBody>
      </p:sp>
      <p:sp>
        <p:nvSpPr>
          <p:cNvPr id="2" name="TextBox 1">
            <a:extLst>
              <a:ext uri="{FF2B5EF4-FFF2-40B4-BE49-F238E27FC236}">
                <a16:creationId xmlns:a16="http://schemas.microsoft.com/office/drawing/2014/main" id="{4549BF27-45C8-B2DA-BCCF-EE0A57185B8B}"/>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29</a:t>
            </a:fld>
            <a:endParaRPr lang="en-US" sz="1600" b="1" dirty="0"/>
          </a:p>
        </p:txBody>
      </p:sp>
    </p:spTree>
    <p:extLst>
      <p:ext uri="{BB962C8B-B14F-4D97-AF65-F5344CB8AC3E}">
        <p14:creationId xmlns:p14="http://schemas.microsoft.com/office/powerpoint/2010/main" val="2095107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2050" name="Picture 2" descr="What Does Salesforce Do? | Salesforce">
            <a:extLst>
              <a:ext uri="{FF2B5EF4-FFF2-40B4-BE49-F238E27FC236}">
                <a16:creationId xmlns:a16="http://schemas.microsoft.com/office/drawing/2014/main" id="{90C7E6EE-C77E-C741-A49F-2A0DD802C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4496" y="1615322"/>
            <a:ext cx="4885866" cy="27479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2" name="Google Shape;102;p4"/>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dirty="0"/>
              <a:t>Introduction</a:t>
            </a:r>
            <a:endParaRPr dirty="0"/>
          </a:p>
        </p:txBody>
      </p:sp>
      <p:sp>
        <p:nvSpPr>
          <p:cNvPr id="103" name="Google Shape;103;p4"/>
          <p:cNvSpPr txBox="1">
            <a:spLocks noGrp="1"/>
          </p:cNvSpPr>
          <p:nvPr>
            <p:ph type="body" idx="1"/>
          </p:nvPr>
        </p:nvSpPr>
        <p:spPr>
          <a:xfrm>
            <a:off x="301499" y="1160450"/>
            <a:ext cx="3862997" cy="3824400"/>
          </a:xfrm>
          <a:prstGeom prst="rect">
            <a:avLst/>
          </a:prstGeom>
          <a:noFill/>
          <a:ln>
            <a:noFill/>
          </a:ln>
        </p:spPr>
        <p:txBody>
          <a:bodyPr spcFirstLastPara="1" wrap="square" lIns="91425" tIns="91425" rIns="91425" bIns="91425" anchor="t" anchorCtr="0">
            <a:noAutofit/>
          </a:bodyPr>
          <a:lstStyle/>
          <a:p>
            <a:pPr marL="285750" indent="-285750">
              <a:buSzPct val="200000"/>
              <a:buFont typeface="Reem Kufi" pitchFamily="2"/>
              <a:buChar char="€"/>
            </a:pPr>
            <a:r>
              <a:rPr lang="en-US" dirty="0"/>
              <a:t>In today’s digital world, where businesses are increasingly relying on </a:t>
            </a:r>
            <a:r>
              <a:rPr lang="en-US" dirty="0">
                <a:solidFill>
                  <a:schemeClr val="bg2"/>
                </a:solidFill>
              </a:rPr>
              <a:t>cloud-based</a:t>
            </a:r>
            <a:r>
              <a:rPr lang="en-US" dirty="0"/>
              <a:t> services and software.</a:t>
            </a:r>
            <a:br>
              <a:rPr lang="en-US" dirty="0"/>
            </a:br>
            <a:endParaRPr lang="en-US" dirty="0"/>
          </a:p>
          <a:p>
            <a:pPr marL="285750" indent="-285750">
              <a:buSzPct val="200000"/>
              <a:buFont typeface="Reem Kufi" pitchFamily="2"/>
              <a:buChar char="€"/>
            </a:pPr>
            <a:endParaRPr lang="en-US" dirty="0"/>
          </a:p>
          <a:p>
            <a:pPr marL="285750" indent="-285750">
              <a:buSzPct val="200000"/>
              <a:buFont typeface="Reem Kufi" pitchFamily="2"/>
              <a:buChar char="€"/>
            </a:pPr>
            <a:r>
              <a:rPr lang="en-US" dirty="0"/>
              <a:t>This area demonstrates multiple important investments thanks to the increasing number</a:t>
            </a:r>
            <a:br>
              <a:rPr lang="en-US" dirty="0"/>
            </a:br>
            <a:r>
              <a:rPr lang="en-US" dirty="0"/>
              <a:t>of interested developers in who offer an infinity of useful software also known as </a:t>
            </a:r>
            <a:r>
              <a:rPr lang="en-US" dirty="0">
                <a:solidFill>
                  <a:schemeClr val="bg2"/>
                </a:solidFill>
              </a:rPr>
              <a:t>CRMs</a:t>
            </a:r>
            <a:r>
              <a:rPr lang="en-US" dirty="0"/>
              <a:t>.</a:t>
            </a:r>
            <a:br>
              <a:rPr lang="en-US" dirty="0"/>
            </a:br>
            <a:endParaRPr lang="en-US" dirty="0"/>
          </a:p>
          <a:p>
            <a:pPr marL="285750" indent="-285750">
              <a:buSzPct val="200000"/>
              <a:buFont typeface="Reem Kufi" pitchFamily="2"/>
              <a:buChar char="€"/>
            </a:pPr>
            <a:endParaRPr lang="en-US" dirty="0"/>
          </a:p>
          <a:p>
            <a:pPr marL="285750" indent="-285750">
              <a:buSzPct val="200000"/>
              <a:buFont typeface="Reem Kufi" pitchFamily="2"/>
              <a:buChar char="€"/>
            </a:pPr>
            <a:r>
              <a:rPr lang="en-US" dirty="0"/>
              <a:t>These applications are accessible everywhere and through multiple devices.</a:t>
            </a:r>
          </a:p>
          <a:p>
            <a:pPr marL="285750" indent="-285750">
              <a:buSzPct val="200000"/>
              <a:buFont typeface="Reem Kufi" pitchFamily="2"/>
              <a:buChar char="€"/>
            </a:pPr>
            <a:endParaRPr lang="en-US" dirty="0"/>
          </a:p>
          <a:p>
            <a:pPr marL="285750" indent="-285750">
              <a:buSzPct val="200000"/>
              <a:buFont typeface="Reem Kufi" pitchFamily="2"/>
              <a:buChar char="€"/>
            </a:pPr>
            <a:r>
              <a:rPr lang="en-US" dirty="0"/>
              <a:t>One of the most popular ones is </a:t>
            </a:r>
            <a:r>
              <a:rPr lang="en-US" dirty="0">
                <a:solidFill>
                  <a:schemeClr val="bg2"/>
                </a:solidFill>
              </a:rPr>
              <a:t>Salesforce.</a:t>
            </a:r>
          </a:p>
        </p:txBody>
      </p:sp>
      <p:sp>
        <p:nvSpPr>
          <p:cNvPr id="4" name="TextBox 3">
            <a:extLst>
              <a:ext uri="{FF2B5EF4-FFF2-40B4-BE49-F238E27FC236}">
                <a16:creationId xmlns:a16="http://schemas.microsoft.com/office/drawing/2014/main" id="{631E1C6C-08D3-8472-6451-5E44E6DC1CDD}"/>
              </a:ext>
            </a:extLst>
          </p:cNvPr>
          <p:cNvSpPr txBox="1"/>
          <p:nvPr/>
        </p:nvSpPr>
        <p:spPr>
          <a:xfrm>
            <a:off x="8716617" y="4850296"/>
            <a:ext cx="427383" cy="338554"/>
          </a:xfrm>
          <a:prstGeom prst="rect">
            <a:avLst/>
          </a:prstGeom>
          <a:noFill/>
        </p:spPr>
        <p:txBody>
          <a:bodyPr wrap="square" rtlCol="0">
            <a:spAutoFit/>
          </a:bodyPr>
          <a:lstStyle/>
          <a:p>
            <a:fld id="{44971751-987B-458E-8195-FFB74BF85EC9}" type="slidenum">
              <a:rPr lang="en-US" sz="1600" b="1" smtClean="0"/>
              <a:t>3</a:t>
            </a:fld>
            <a:endParaRPr lang="en-US" sz="1600" b="1" dirty="0"/>
          </a:p>
        </p:txBody>
      </p:sp>
    </p:spTree>
    <p:extLst>
      <p:ext uri="{BB962C8B-B14F-4D97-AF65-F5344CB8AC3E}">
        <p14:creationId xmlns:p14="http://schemas.microsoft.com/office/powerpoint/2010/main" val="2809308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3" name="Picture 2">
            <a:extLst>
              <a:ext uri="{FF2B5EF4-FFF2-40B4-BE49-F238E27FC236}">
                <a16:creationId xmlns:a16="http://schemas.microsoft.com/office/drawing/2014/main" id="{65139BB2-7C10-41F5-1798-AB0195EEB9E6}"/>
              </a:ext>
            </a:extLst>
          </p:cNvPr>
          <p:cNvPicPr>
            <a:picLocks noChangeAspect="1"/>
          </p:cNvPicPr>
          <p:nvPr/>
        </p:nvPicPr>
        <p:blipFill>
          <a:blip r:embed="rId3"/>
          <a:stretch>
            <a:fillRect/>
          </a:stretch>
        </p:blipFill>
        <p:spPr>
          <a:xfrm>
            <a:off x="365822" y="0"/>
            <a:ext cx="8778177" cy="514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7" name="Google Shape;267;p25"/>
          <p:cNvSpPr txBox="1">
            <a:spLocks noGrp="1"/>
          </p:cNvSpPr>
          <p:nvPr>
            <p:ph type="title"/>
          </p:nvPr>
        </p:nvSpPr>
        <p:spPr>
          <a:xfrm>
            <a:off x="7176051" y="4038410"/>
            <a:ext cx="2057401" cy="83673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2400" dirty="0"/>
              <a:t>Access Chatbot UC</a:t>
            </a:r>
            <a:endParaRPr sz="2400" dirty="0"/>
          </a:p>
        </p:txBody>
      </p:sp>
      <p:sp>
        <p:nvSpPr>
          <p:cNvPr id="2" name="TextBox 1">
            <a:extLst>
              <a:ext uri="{FF2B5EF4-FFF2-40B4-BE49-F238E27FC236}">
                <a16:creationId xmlns:a16="http://schemas.microsoft.com/office/drawing/2014/main" id="{4938D63B-9380-53D7-4393-0C15DFC9EFC6}"/>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30</a:t>
            </a:fld>
            <a:endParaRPr lang="en-US" sz="1600" b="1" dirty="0"/>
          </a:p>
        </p:txBody>
      </p:sp>
    </p:spTree>
    <p:extLst>
      <p:ext uri="{BB962C8B-B14F-4D97-AF65-F5344CB8AC3E}">
        <p14:creationId xmlns:p14="http://schemas.microsoft.com/office/powerpoint/2010/main" val="4071908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26"/>
          <p:cNvSpPr txBox="1">
            <a:spLocks noGrp="1"/>
          </p:cNvSpPr>
          <p:nvPr>
            <p:ph type="title"/>
          </p:nvPr>
        </p:nvSpPr>
        <p:spPr>
          <a:xfrm>
            <a:off x="0" y="24725"/>
            <a:ext cx="1857738"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Class</a:t>
            </a:r>
            <a:br>
              <a:rPr lang="en-US"/>
            </a:br>
            <a:r>
              <a:rPr lang="en-US"/>
              <a:t>Diagram</a:t>
            </a:r>
            <a:endParaRPr/>
          </a:p>
        </p:txBody>
      </p:sp>
      <p:pic>
        <p:nvPicPr>
          <p:cNvPr id="3" name="Picture 2">
            <a:extLst>
              <a:ext uri="{FF2B5EF4-FFF2-40B4-BE49-F238E27FC236}">
                <a16:creationId xmlns:a16="http://schemas.microsoft.com/office/drawing/2014/main" id="{1D5BE67D-32D8-0BFA-2691-374CA08A54BF}"/>
              </a:ext>
            </a:extLst>
          </p:cNvPr>
          <p:cNvPicPr>
            <a:picLocks noChangeAspect="1"/>
          </p:cNvPicPr>
          <p:nvPr/>
        </p:nvPicPr>
        <p:blipFill>
          <a:blip r:embed="rId3"/>
          <a:srcRect/>
          <a:stretch/>
        </p:blipFill>
        <p:spPr>
          <a:xfrm>
            <a:off x="2571075" y="0"/>
            <a:ext cx="4001849" cy="514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D4074AE-BBD2-D513-241E-640A412AFBCA}"/>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31</a:t>
            </a:fld>
            <a:endParaRPr lang="en-US" sz="1600"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26"/>
          <p:cNvSpPr txBox="1">
            <a:spLocks noGrp="1"/>
          </p:cNvSpPr>
          <p:nvPr>
            <p:ph type="title"/>
          </p:nvPr>
        </p:nvSpPr>
        <p:spPr>
          <a:xfrm>
            <a:off x="-1" y="24725"/>
            <a:ext cx="3846443"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dirty="0"/>
              <a:t>Access Dashboard Sequence Diagram</a:t>
            </a:r>
            <a:endParaRPr dirty="0"/>
          </a:p>
        </p:txBody>
      </p:sp>
      <p:sp>
        <p:nvSpPr>
          <p:cNvPr id="2" name="TextBox 1">
            <a:extLst>
              <a:ext uri="{FF2B5EF4-FFF2-40B4-BE49-F238E27FC236}">
                <a16:creationId xmlns:a16="http://schemas.microsoft.com/office/drawing/2014/main" id="{3D4074AE-BBD2-D513-241E-640A412AFBCA}"/>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32</a:t>
            </a:fld>
            <a:endParaRPr lang="en-US" sz="1600" b="1" dirty="0"/>
          </a:p>
        </p:txBody>
      </p:sp>
      <p:pic>
        <p:nvPicPr>
          <p:cNvPr id="5" name="Picture 4">
            <a:extLst>
              <a:ext uri="{FF2B5EF4-FFF2-40B4-BE49-F238E27FC236}">
                <a16:creationId xmlns:a16="http://schemas.microsoft.com/office/drawing/2014/main" id="{52BDBEAC-CDDF-DEB0-C902-1D759A2FAF4A}"/>
              </a:ext>
            </a:extLst>
          </p:cNvPr>
          <p:cNvPicPr>
            <a:picLocks noChangeAspect="1"/>
          </p:cNvPicPr>
          <p:nvPr/>
        </p:nvPicPr>
        <p:blipFill>
          <a:blip r:embed="rId3"/>
          <a:stretch>
            <a:fillRect/>
          </a:stretch>
        </p:blipFill>
        <p:spPr>
          <a:xfrm>
            <a:off x="4085866" y="0"/>
            <a:ext cx="4729258" cy="5143500"/>
          </a:xfrm>
          <a:prstGeom prst="rect">
            <a:avLst/>
          </a:prstGeom>
        </p:spPr>
      </p:pic>
    </p:spTree>
    <p:extLst>
      <p:ext uri="{BB962C8B-B14F-4D97-AF65-F5344CB8AC3E}">
        <p14:creationId xmlns:p14="http://schemas.microsoft.com/office/powerpoint/2010/main" val="4221912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26"/>
          <p:cNvSpPr txBox="1">
            <a:spLocks noGrp="1"/>
          </p:cNvSpPr>
          <p:nvPr>
            <p:ph type="title"/>
          </p:nvPr>
        </p:nvSpPr>
        <p:spPr>
          <a:xfrm>
            <a:off x="-1" y="24725"/>
            <a:ext cx="2693505"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dirty="0"/>
              <a:t>Add members</a:t>
            </a:r>
            <a:br>
              <a:rPr lang="en-US" dirty="0"/>
            </a:br>
            <a:r>
              <a:rPr lang="en-US" dirty="0"/>
              <a:t>Sequence Diagram</a:t>
            </a:r>
            <a:endParaRPr dirty="0"/>
          </a:p>
        </p:txBody>
      </p:sp>
      <p:sp>
        <p:nvSpPr>
          <p:cNvPr id="2" name="TextBox 1">
            <a:extLst>
              <a:ext uri="{FF2B5EF4-FFF2-40B4-BE49-F238E27FC236}">
                <a16:creationId xmlns:a16="http://schemas.microsoft.com/office/drawing/2014/main" id="{3D4074AE-BBD2-D513-241E-640A412AFBCA}"/>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33</a:t>
            </a:fld>
            <a:endParaRPr lang="en-US" sz="1600" b="1" dirty="0"/>
          </a:p>
        </p:txBody>
      </p:sp>
      <p:pic>
        <p:nvPicPr>
          <p:cNvPr id="4" name="Picture 3">
            <a:extLst>
              <a:ext uri="{FF2B5EF4-FFF2-40B4-BE49-F238E27FC236}">
                <a16:creationId xmlns:a16="http://schemas.microsoft.com/office/drawing/2014/main" id="{6C30DDE9-6CDC-4599-76CA-E5B5114E3579}"/>
              </a:ext>
            </a:extLst>
          </p:cNvPr>
          <p:cNvPicPr>
            <a:picLocks noChangeAspect="1"/>
          </p:cNvPicPr>
          <p:nvPr/>
        </p:nvPicPr>
        <p:blipFill>
          <a:blip r:embed="rId3"/>
          <a:stretch>
            <a:fillRect/>
          </a:stretch>
        </p:blipFill>
        <p:spPr>
          <a:xfrm>
            <a:off x="3141961" y="0"/>
            <a:ext cx="5505082" cy="5143500"/>
          </a:xfrm>
          <a:prstGeom prst="rect">
            <a:avLst/>
          </a:prstGeom>
        </p:spPr>
      </p:pic>
    </p:spTree>
    <p:extLst>
      <p:ext uri="{BB962C8B-B14F-4D97-AF65-F5344CB8AC3E}">
        <p14:creationId xmlns:p14="http://schemas.microsoft.com/office/powerpoint/2010/main" val="3505810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26"/>
          <p:cNvSpPr txBox="1">
            <a:spLocks noGrp="1"/>
          </p:cNvSpPr>
          <p:nvPr>
            <p:ph type="title"/>
          </p:nvPr>
        </p:nvSpPr>
        <p:spPr>
          <a:xfrm>
            <a:off x="0" y="24725"/>
            <a:ext cx="2584174"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dirty="0"/>
              <a:t>Consult failed login attempts</a:t>
            </a:r>
            <a:br>
              <a:rPr lang="en-US" dirty="0"/>
            </a:br>
            <a:r>
              <a:rPr lang="en-US" dirty="0"/>
              <a:t>Sequence Diagram</a:t>
            </a:r>
            <a:endParaRPr dirty="0"/>
          </a:p>
        </p:txBody>
      </p:sp>
      <p:sp>
        <p:nvSpPr>
          <p:cNvPr id="2" name="TextBox 1">
            <a:extLst>
              <a:ext uri="{FF2B5EF4-FFF2-40B4-BE49-F238E27FC236}">
                <a16:creationId xmlns:a16="http://schemas.microsoft.com/office/drawing/2014/main" id="{3D4074AE-BBD2-D513-241E-640A412AFBCA}"/>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34</a:t>
            </a:fld>
            <a:endParaRPr lang="en-US" sz="1600" b="1" dirty="0"/>
          </a:p>
        </p:txBody>
      </p:sp>
      <p:pic>
        <p:nvPicPr>
          <p:cNvPr id="5" name="Picture 4">
            <a:extLst>
              <a:ext uri="{FF2B5EF4-FFF2-40B4-BE49-F238E27FC236}">
                <a16:creationId xmlns:a16="http://schemas.microsoft.com/office/drawing/2014/main" id="{E4B1E5A1-A8D2-A642-6417-429BFF43C036}"/>
              </a:ext>
            </a:extLst>
          </p:cNvPr>
          <p:cNvPicPr>
            <a:picLocks noChangeAspect="1"/>
          </p:cNvPicPr>
          <p:nvPr/>
        </p:nvPicPr>
        <p:blipFill>
          <a:blip r:embed="rId3"/>
          <a:stretch>
            <a:fillRect/>
          </a:stretch>
        </p:blipFill>
        <p:spPr>
          <a:xfrm>
            <a:off x="2544418" y="4847"/>
            <a:ext cx="6237414" cy="5143500"/>
          </a:xfrm>
          <a:prstGeom prst="rect">
            <a:avLst/>
          </a:prstGeom>
        </p:spPr>
      </p:pic>
    </p:spTree>
    <p:extLst>
      <p:ext uri="{BB962C8B-B14F-4D97-AF65-F5344CB8AC3E}">
        <p14:creationId xmlns:p14="http://schemas.microsoft.com/office/powerpoint/2010/main" val="665426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26"/>
          <p:cNvSpPr txBox="1">
            <a:spLocks noGrp="1"/>
          </p:cNvSpPr>
          <p:nvPr>
            <p:ph type="title"/>
          </p:nvPr>
        </p:nvSpPr>
        <p:spPr>
          <a:xfrm>
            <a:off x="0" y="24725"/>
            <a:ext cx="2266122"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dirty="0"/>
              <a:t>Access Chatbot</a:t>
            </a:r>
            <a:br>
              <a:rPr lang="en-US" dirty="0"/>
            </a:br>
            <a:r>
              <a:rPr lang="en-US" dirty="0"/>
              <a:t>Sequence Diagram</a:t>
            </a:r>
            <a:endParaRPr dirty="0"/>
          </a:p>
        </p:txBody>
      </p:sp>
      <p:sp>
        <p:nvSpPr>
          <p:cNvPr id="2" name="TextBox 1">
            <a:extLst>
              <a:ext uri="{FF2B5EF4-FFF2-40B4-BE49-F238E27FC236}">
                <a16:creationId xmlns:a16="http://schemas.microsoft.com/office/drawing/2014/main" id="{3D4074AE-BBD2-D513-241E-640A412AFBCA}"/>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35</a:t>
            </a:fld>
            <a:endParaRPr lang="en-US" sz="1600" b="1" dirty="0"/>
          </a:p>
        </p:txBody>
      </p:sp>
      <p:pic>
        <p:nvPicPr>
          <p:cNvPr id="4" name="Picture 3">
            <a:extLst>
              <a:ext uri="{FF2B5EF4-FFF2-40B4-BE49-F238E27FC236}">
                <a16:creationId xmlns:a16="http://schemas.microsoft.com/office/drawing/2014/main" id="{9CD4D92A-E54B-32CA-F87E-5A673444F1E2}"/>
              </a:ext>
            </a:extLst>
          </p:cNvPr>
          <p:cNvPicPr>
            <a:picLocks noChangeAspect="1"/>
          </p:cNvPicPr>
          <p:nvPr/>
        </p:nvPicPr>
        <p:blipFill>
          <a:blip r:embed="rId3"/>
          <a:stretch>
            <a:fillRect/>
          </a:stretch>
        </p:blipFill>
        <p:spPr>
          <a:xfrm>
            <a:off x="2136254" y="79637"/>
            <a:ext cx="6655527" cy="4919870"/>
          </a:xfrm>
          <a:prstGeom prst="rect">
            <a:avLst/>
          </a:prstGeom>
        </p:spPr>
      </p:pic>
    </p:spTree>
    <p:extLst>
      <p:ext uri="{BB962C8B-B14F-4D97-AF65-F5344CB8AC3E}">
        <p14:creationId xmlns:p14="http://schemas.microsoft.com/office/powerpoint/2010/main" val="1132934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2"/>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dirty="0"/>
              <a:t>Implementation </a:t>
            </a:r>
            <a:endParaRPr dirty="0"/>
          </a:p>
        </p:txBody>
      </p:sp>
      <p:sp>
        <p:nvSpPr>
          <p:cNvPr id="246" name="Google Shape;246;p22"/>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dirty="0"/>
              <a:t>06</a:t>
            </a:r>
            <a:endParaRPr dirty="0"/>
          </a:p>
        </p:txBody>
      </p:sp>
      <p:pic>
        <p:nvPicPr>
          <p:cNvPr id="247" name="Google Shape;247;p22"/>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extLst>
      <p:ext uri="{BB962C8B-B14F-4D97-AF65-F5344CB8AC3E}">
        <p14:creationId xmlns:p14="http://schemas.microsoft.com/office/powerpoint/2010/main" val="4260070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title"/>
          </p:nvPr>
        </p:nvSpPr>
        <p:spPr>
          <a:xfrm>
            <a:off x="720000" y="57652"/>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dirty="0"/>
              <a:t>Software environment</a:t>
            </a:r>
          </a:p>
        </p:txBody>
      </p:sp>
      <p:sp>
        <p:nvSpPr>
          <p:cNvPr id="239" name="Google Shape;239;p21"/>
          <p:cNvSpPr txBox="1">
            <a:spLocks noGrp="1"/>
          </p:cNvSpPr>
          <p:nvPr>
            <p:ph type="body" idx="1"/>
          </p:nvPr>
        </p:nvSpPr>
        <p:spPr>
          <a:xfrm>
            <a:off x="197957" y="901115"/>
            <a:ext cx="899188" cy="325013"/>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Wingdings" panose="05000000000000000000" pitchFamily="2" charset="2"/>
              <a:buChar char="v"/>
            </a:pPr>
            <a:r>
              <a:rPr lang="en-US" dirty="0">
                <a:solidFill>
                  <a:schemeClr val="lt2"/>
                </a:solidFill>
              </a:rPr>
              <a:t>Tools</a:t>
            </a:r>
            <a:endParaRPr lang="en-US" dirty="0"/>
          </a:p>
        </p:txBody>
      </p:sp>
      <p:sp>
        <p:nvSpPr>
          <p:cNvPr id="3" name="TextBox 2">
            <a:extLst>
              <a:ext uri="{FF2B5EF4-FFF2-40B4-BE49-F238E27FC236}">
                <a16:creationId xmlns:a16="http://schemas.microsoft.com/office/drawing/2014/main" id="{BB5CACF7-CA9A-DBAB-70C8-E29CC8B03975}"/>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t>37</a:t>
            </a:fld>
            <a:endParaRPr lang="en-US" sz="1600" b="1" dirty="0"/>
          </a:p>
        </p:txBody>
      </p:sp>
      <p:pic>
        <p:nvPicPr>
          <p:cNvPr id="1028" name="Picture 4">
            <a:extLst>
              <a:ext uri="{FF2B5EF4-FFF2-40B4-BE49-F238E27FC236}">
                <a16:creationId xmlns:a16="http://schemas.microsoft.com/office/drawing/2014/main" id="{47174077-9F33-C4E5-4F1D-727D12F6F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300" y="1610608"/>
            <a:ext cx="917190" cy="9171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o find Field API Names">
            <a:extLst>
              <a:ext uri="{FF2B5EF4-FFF2-40B4-BE49-F238E27FC236}">
                <a16:creationId xmlns:a16="http://schemas.microsoft.com/office/drawing/2014/main" id="{8F82A919-9229-C824-E758-50FD93C0DB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284" y="2763655"/>
            <a:ext cx="1366327" cy="7500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4" name="Picture 10" descr="Salesforce CLI · GitHub">
            <a:extLst>
              <a:ext uri="{FF2B5EF4-FFF2-40B4-BE49-F238E27FC236}">
                <a16:creationId xmlns:a16="http://schemas.microsoft.com/office/drawing/2014/main" id="{FA660FAB-3C13-288B-7B8D-B23AB1A8CA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4113" y="1610607"/>
            <a:ext cx="917191" cy="9171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Google Shape;198;p16">
            <a:extLst>
              <a:ext uri="{FF2B5EF4-FFF2-40B4-BE49-F238E27FC236}">
                <a16:creationId xmlns:a16="http://schemas.microsoft.com/office/drawing/2014/main" id="{B7997539-530F-111B-350C-FA42885254C4}"/>
              </a:ext>
            </a:extLst>
          </p:cNvPr>
          <p:cNvSpPr/>
          <p:nvPr/>
        </p:nvSpPr>
        <p:spPr>
          <a:xfrm>
            <a:off x="3382609" y="1285625"/>
            <a:ext cx="5671939" cy="3564671"/>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239;p21">
            <a:extLst>
              <a:ext uri="{FF2B5EF4-FFF2-40B4-BE49-F238E27FC236}">
                <a16:creationId xmlns:a16="http://schemas.microsoft.com/office/drawing/2014/main" id="{8A1868A9-5DDD-7B3F-D848-2D39F2FD0136}"/>
              </a:ext>
            </a:extLst>
          </p:cNvPr>
          <p:cNvSpPr txBox="1">
            <a:spLocks/>
          </p:cNvSpPr>
          <p:nvPr/>
        </p:nvSpPr>
        <p:spPr>
          <a:xfrm>
            <a:off x="3382609" y="878327"/>
            <a:ext cx="4169101" cy="3250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1pPr>
            <a:lvl2pPr marL="914400" marR="0" lvl="1"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2pPr>
            <a:lvl3pPr marL="1371600" marR="0" lvl="2"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3pPr>
            <a:lvl4pPr marL="1828800" marR="0" lvl="3"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4pPr>
            <a:lvl5pPr marL="2286000" marR="0" lvl="4"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5pPr>
            <a:lvl6pPr marL="2743200" marR="0" lvl="5"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6pPr>
            <a:lvl7pPr marL="3200400" marR="0" lvl="6"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7pPr>
            <a:lvl8pPr marL="3657600" marR="0" lvl="7"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8pPr>
            <a:lvl9pPr marL="4114800" marR="0" lvl="8"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9pPr>
          </a:lstStyle>
          <a:p>
            <a:pPr marL="285750" indent="-285750">
              <a:buFont typeface="Wingdings" panose="05000000000000000000" pitchFamily="2" charset="2"/>
              <a:buChar char="v"/>
            </a:pPr>
            <a:r>
              <a:rPr lang="en-US" dirty="0">
                <a:solidFill>
                  <a:schemeClr val="lt2"/>
                </a:solidFill>
              </a:rPr>
              <a:t>Programming languages and frameworks</a:t>
            </a:r>
            <a:endParaRPr lang="en-US" dirty="0"/>
          </a:p>
        </p:txBody>
      </p:sp>
      <p:pic>
        <p:nvPicPr>
          <p:cNvPr id="1036" name="Picture 12" descr="Maven Tools — an ever-growing collection of Salesforce developer tools | by  Mario Pavicic | Maven Mule | Medium">
            <a:extLst>
              <a:ext uri="{FF2B5EF4-FFF2-40B4-BE49-F238E27FC236}">
                <a16:creationId xmlns:a16="http://schemas.microsoft.com/office/drawing/2014/main" id="{976A2409-8467-67BC-D6D7-65B335AABA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0257" y="2763655"/>
            <a:ext cx="1462173" cy="664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40" name="Picture 16" descr="StarUML — Wikipédia">
            <a:extLst>
              <a:ext uri="{FF2B5EF4-FFF2-40B4-BE49-F238E27FC236}">
                <a16:creationId xmlns:a16="http://schemas.microsoft.com/office/drawing/2014/main" id="{19DBAF0A-E183-69CC-3452-FBA8D969D0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956" y="3686719"/>
            <a:ext cx="1224818" cy="116357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witch Statement in Apex | Jayakrishna Ganjikunta">
            <a:extLst>
              <a:ext uri="{FF2B5EF4-FFF2-40B4-BE49-F238E27FC236}">
                <a16:creationId xmlns:a16="http://schemas.microsoft.com/office/drawing/2014/main" id="{FD5A65E7-A13A-C911-4ABC-1BA05EAFB0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2609" y="1228363"/>
            <a:ext cx="1502268" cy="16847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46" name="Picture 22" descr="LWC Developer Console">
            <a:extLst>
              <a:ext uri="{FF2B5EF4-FFF2-40B4-BE49-F238E27FC236}">
                <a16:creationId xmlns:a16="http://schemas.microsoft.com/office/drawing/2014/main" id="{5E8647CE-BE5A-3D2A-57A7-E4FC5BB5B7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1948" y="1288981"/>
            <a:ext cx="2565538" cy="12827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48" name="Picture 24" descr="104,260 Software Computer Logo Images, Stock Photos &amp; Vectors | Shutterstock">
            <a:extLst>
              <a:ext uri="{FF2B5EF4-FFF2-40B4-BE49-F238E27FC236}">
                <a16:creationId xmlns:a16="http://schemas.microsoft.com/office/drawing/2014/main" id="{1459DFF0-5E59-F662-A4CB-EA758633F4A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06887" y="150111"/>
            <a:ext cx="1034225" cy="91351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1050" name="Picture 26" descr="Explaining Expressions in the Aura Framework: Part 1 | Salesforce  Developers Blog">
            <a:extLst>
              <a:ext uri="{FF2B5EF4-FFF2-40B4-BE49-F238E27FC236}">
                <a16:creationId xmlns:a16="http://schemas.microsoft.com/office/drawing/2014/main" id="{A0ECD9AC-F00F-5F74-9275-6DE14198F67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1697" y="1343117"/>
            <a:ext cx="1209681" cy="12096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F8285A9-D91F-518A-241C-847B06F8CD83}"/>
              </a:ext>
            </a:extLst>
          </p:cNvPr>
          <p:cNvSpPr txBox="1"/>
          <p:nvPr/>
        </p:nvSpPr>
        <p:spPr>
          <a:xfrm>
            <a:off x="7972085" y="2217037"/>
            <a:ext cx="593432" cy="307777"/>
          </a:xfrm>
          <a:prstGeom prst="rect">
            <a:avLst/>
          </a:prstGeom>
          <a:noFill/>
        </p:spPr>
        <p:txBody>
          <a:bodyPr wrap="none" rtlCol="0">
            <a:spAutoFit/>
          </a:bodyPr>
          <a:lstStyle/>
          <a:p>
            <a:r>
              <a:rPr lang="en-US" b="1" dirty="0">
                <a:solidFill>
                  <a:schemeClr val="bg1"/>
                </a:solidFill>
              </a:rPr>
              <a:t>Aura</a:t>
            </a:r>
          </a:p>
        </p:txBody>
      </p:sp>
      <p:pic>
        <p:nvPicPr>
          <p:cNvPr id="1054" name="Picture 30" descr="6 Reasons Why the Lightning Design System is Awesome from a Designer's  Perspective - CodeScience">
            <a:extLst>
              <a:ext uri="{FF2B5EF4-FFF2-40B4-BE49-F238E27FC236}">
                <a16:creationId xmlns:a16="http://schemas.microsoft.com/office/drawing/2014/main" id="{02E9B4B4-120F-05B4-C18F-93150E8526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57254" y="2607099"/>
            <a:ext cx="3679014" cy="12576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58" name="Picture 34" descr="Write SOQL Queries Unit | Salesforce Trailhead">
            <a:extLst>
              <a:ext uri="{FF2B5EF4-FFF2-40B4-BE49-F238E27FC236}">
                <a16:creationId xmlns:a16="http://schemas.microsoft.com/office/drawing/2014/main" id="{F8EC2C82-A112-4B22-A99F-675779D7009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09435" y="3216894"/>
            <a:ext cx="1520993" cy="163340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D5717F-283B-DFFC-DB43-8957DA3C4D4C}"/>
              </a:ext>
            </a:extLst>
          </p:cNvPr>
          <p:cNvSpPr txBox="1"/>
          <p:nvPr/>
        </p:nvSpPr>
        <p:spPr>
          <a:xfrm>
            <a:off x="3939419" y="4472946"/>
            <a:ext cx="785192" cy="307777"/>
          </a:xfrm>
          <a:prstGeom prst="rect">
            <a:avLst/>
          </a:prstGeom>
          <a:noFill/>
        </p:spPr>
        <p:txBody>
          <a:bodyPr wrap="square" rtlCol="0">
            <a:spAutoFit/>
          </a:bodyPr>
          <a:lstStyle/>
          <a:p>
            <a:r>
              <a:rPr lang="en-US" b="1" dirty="0">
                <a:solidFill>
                  <a:schemeClr val="accent6"/>
                </a:solidFill>
              </a:rPr>
              <a:t>SOQL</a:t>
            </a:r>
          </a:p>
        </p:txBody>
      </p:sp>
      <p:pic>
        <p:nvPicPr>
          <p:cNvPr id="1062" name="Picture 38" descr="Free Xml File Icon - Download in Colored Outline Style">
            <a:extLst>
              <a:ext uri="{FF2B5EF4-FFF2-40B4-BE49-F238E27FC236}">
                <a16:creationId xmlns:a16="http://schemas.microsoft.com/office/drawing/2014/main" id="{CD8555B7-4C81-EE44-070E-6CB596C6238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0788" y="3919035"/>
            <a:ext cx="874566" cy="874566"/>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negdje Vlažnost progon open json file in excel predak vez Općenito">
            <a:extLst>
              <a:ext uri="{FF2B5EF4-FFF2-40B4-BE49-F238E27FC236}">
                <a16:creationId xmlns:a16="http://schemas.microsoft.com/office/drawing/2014/main" id="{D83623DA-2E91-635C-592D-A95469F8CAD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06887" y="3919035"/>
            <a:ext cx="874566" cy="874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989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720000" y="17646"/>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dirty="0"/>
              <a:t>Conclusion &amp; Perspectives</a:t>
            </a:r>
            <a:endParaRPr dirty="0"/>
          </a:p>
        </p:txBody>
      </p:sp>
      <p:sp>
        <p:nvSpPr>
          <p:cNvPr id="103" name="Google Shape;103;p4"/>
          <p:cNvSpPr txBox="1">
            <a:spLocks noGrp="1"/>
          </p:cNvSpPr>
          <p:nvPr>
            <p:ph type="body" idx="1"/>
          </p:nvPr>
        </p:nvSpPr>
        <p:spPr>
          <a:xfrm>
            <a:off x="301497" y="772828"/>
            <a:ext cx="8584085" cy="1622508"/>
          </a:xfrm>
          <a:prstGeom prst="rect">
            <a:avLst/>
          </a:prstGeom>
          <a:noFill/>
          <a:ln>
            <a:noFill/>
          </a:ln>
        </p:spPr>
        <p:txBody>
          <a:bodyPr spcFirstLastPara="1" wrap="square" lIns="91425" tIns="91425" rIns="91425" bIns="91425" anchor="t" anchorCtr="0">
            <a:noAutofit/>
          </a:bodyPr>
          <a:lstStyle/>
          <a:p>
            <a:pPr marL="285750" indent="-285750">
              <a:buSzPct val="200000"/>
              <a:buFont typeface="Quire Sans" panose="020B0502040400020003" pitchFamily="34" charset="0"/>
              <a:buChar char="Ω"/>
            </a:pPr>
            <a:r>
              <a:rPr lang="en-US" dirty="0"/>
              <a:t>The application carried out during our end of studies should facilitates the task of </a:t>
            </a:r>
            <a:r>
              <a:rPr lang="en-US" dirty="0">
                <a:solidFill>
                  <a:schemeClr val="bg2"/>
                </a:solidFill>
              </a:rPr>
              <a:t>managing the members</a:t>
            </a:r>
            <a:r>
              <a:rPr lang="en-US" dirty="0"/>
              <a:t> of </a:t>
            </a:r>
            <a:r>
              <a:rPr lang="en-US" dirty="0">
                <a:solidFill>
                  <a:schemeClr val="bg2"/>
                </a:solidFill>
              </a:rPr>
              <a:t>Salesforce communities </a:t>
            </a:r>
            <a:r>
              <a:rPr lang="en-US" dirty="0"/>
              <a:t>for community </a:t>
            </a:r>
            <a:r>
              <a:rPr lang="en-US" dirty="0">
                <a:solidFill>
                  <a:schemeClr val="bg2"/>
                </a:solidFill>
              </a:rPr>
              <a:t>managers and administrators</a:t>
            </a:r>
            <a:r>
              <a:rPr lang="en-US" dirty="0"/>
              <a:t>.</a:t>
            </a:r>
          </a:p>
          <a:p>
            <a:pPr marL="285750" indent="-285750">
              <a:buSzPct val="200000"/>
              <a:buFont typeface="Quire Sans" panose="020B0502040400020003" pitchFamily="34" charset="0"/>
              <a:buChar char="Ω"/>
            </a:pPr>
            <a:endParaRPr lang="en-US" dirty="0"/>
          </a:p>
          <a:p>
            <a:pPr marL="285750" indent="-285750">
              <a:buSzPct val="200000"/>
              <a:buFont typeface="Quire Sans" panose="020B0502040400020003" pitchFamily="34" charset="0"/>
              <a:buChar char="Ω"/>
            </a:pPr>
            <a:endParaRPr lang="en-US" dirty="0"/>
          </a:p>
          <a:p>
            <a:pPr marL="285750" indent="-285750">
              <a:buSzPct val="200000"/>
              <a:buFont typeface="Quire Sans" panose="020B0502040400020003" pitchFamily="34" charset="0"/>
              <a:buChar char="Ω"/>
            </a:pPr>
            <a:r>
              <a:rPr lang="en-US" dirty="0"/>
              <a:t>This project allowed us to improve our technical </a:t>
            </a:r>
            <a:r>
              <a:rPr lang="en-US" dirty="0">
                <a:solidFill>
                  <a:schemeClr val="bg2"/>
                </a:solidFill>
              </a:rPr>
              <a:t>Salesforce knowledge </a:t>
            </a:r>
            <a:r>
              <a:rPr lang="en-US" dirty="0"/>
              <a:t>given that we used a variety of </a:t>
            </a:r>
            <a:r>
              <a:rPr lang="en-US" dirty="0">
                <a:solidFill>
                  <a:schemeClr val="bg2"/>
                </a:solidFill>
              </a:rPr>
              <a:t>technologies</a:t>
            </a:r>
            <a:r>
              <a:rPr lang="en-US" dirty="0"/>
              <a:t> associated with said platform.</a:t>
            </a:r>
            <a:br>
              <a:rPr lang="en-US" dirty="0"/>
            </a:br>
            <a:endParaRPr lang="en-US" dirty="0"/>
          </a:p>
          <a:p>
            <a:pPr marL="285750" indent="-285750">
              <a:buSzPct val="200000"/>
              <a:buFont typeface="Quire Sans" panose="020B0502040400020003" pitchFamily="34" charset="0"/>
              <a:buChar char="Ω"/>
            </a:pPr>
            <a:endParaRPr lang="en-US" dirty="0">
              <a:solidFill>
                <a:schemeClr val="bg2"/>
              </a:solidFill>
            </a:endParaRPr>
          </a:p>
        </p:txBody>
      </p:sp>
      <p:sp>
        <p:nvSpPr>
          <p:cNvPr id="4" name="TextBox 3">
            <a:extLst>
              <a:ext uri="{FF2B5EF4-FFF2-40B4-BE49-F238E27FC236}">
                <a16:creationId xmlns:a16="http://schemas.microsoft.com/office/drawing/2014/main" id="{631E1C6C-08D3-8472-6451-5E44E6DC1CDD}"/>
              </a:ext>
            </a:extLst>
          </p:cNvPr>
          <p:cNvSpPr txBox="1"/>
          <p:nvPr/>
        </p:nvSpPr>
        <p:spPr>
          <a:xfrm>
            <a:off x="8716617" y="4850296"/>
            <a:ext cx="427383" cy="338554"/>
          </a:xfrm>
          <a:prstGeom prst="rect">
            <a:avLst/>
          </a:prstGeom>
          <a:noFill/>
        </p:spPr>
        <p:txBody>
          <a:bodyPr wrap="square" rtlCol="0">
            <a:spAutoFit/>
          </a:bodyPr>
          <a:lstStyle/>
          <a:p>
            <a:fld id="{A72A7C58-AEAB-42E3-A0A8-DF2030ECD291}" type="slidenum">
              <a:rPr lang="en-US" sz="1600" b="1" smtClean="0"/>
              <a:t>38</a:t>
            </a:fld>
            <a:endParaRPr lang="en-US" sz="1600" b="1" dirty="0"/>
          </a:p>
        </p:txBody>
      </p:sp>
      <p:pic>
        <p:nvPicPr>
          <p:cNvPr id="3074" name="Picture 2" descr="Na Sala Cava New Website, Sun Rises Again, Aus-NZ-Fiji, Beddoes, Sugar  Leases, Samoa &quot;Pot&quot; | Croz Walsh's Fiji Backup Blog">
            <a:extLst>
              <a:ext uri="{FF2B5EF4-FFF2-40B4-BE49-F238E27FC236}">
                <a16:creationId xmlns:a16="http://schemas.microsoft.com/office/drawing/2014/main" id="{165B2586-AC8B-1211-AE3F-15B0E0297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41" y="2148659"/>
            <a:ext cx="3695700" cy="2943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Google Shape;103;p4">
            <a:extLst>
              <a:ext uri="{FF2B5EF4-FFF2-40B4-BE49-F238E27FC236}">
                <a16:creationId xmlns:a16="http://schemas.microsoft.com/office/drawing/2014/main" id="{A0810473-E9B3-1758-C5DA-E47C139F6F26}"/>
              </a:ext>
            </a:extLst>
          </p:cNvPr>
          <p:cNvSpPr txBox="1">
            <a:spLocks/>
          </p:cNvSpPr>
          <p:nvPr/>
        </p:nvSpPr>
        <p:spPr>
          <a:xfrm>
            <a:off x="3960746" y="3150518"/>
            <a:ext cx="5183254" cy="16225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1pPr>
            <a:lvl2pPr marL="914400" marR="0" lvl="1"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2pPr>
            <a:lvl3pPr marL="1371600" marR="0" lvl="2"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3pPr>
            <a:lvl4pPr marL="1828800" marR="0" lvl="3"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4pPr>
            <a:lvl5pPr marL="2286000" marR="0" lvl="4"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5pPr>
            <a:lvl6pPr marL="2743200" marR="0" lvl="5"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6pPr>
            <a:lvl7pPr marL="3200400" marR="0" lvl="6"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7pPr>
            <a:lvl8pPr marL="3657600" marR="0" lvl="7"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8pPr>
            <a:lvl9pPr marL="4114800" marR="0" lvl="8"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9pPr>
          </a:lstStyle>
          <a:p>
            <a:pPr marL="285750" indent="-285750">
              <a:buSzPct val="200000"/>
              <a:buFont typeface="Wingdings" panose="05000000000000000000" pitchFamily="2" charset="2"/>
              <a:buChar char="Ø"/>
            </a:pPr>
            <a:r>
              <a:rPr lang="en-US" dirty="0">
                <a:solidFill>
                  <a:schemeClr val="tx1"/>
                </a:solidFill>
              </a:rPr>
              <a:t>On the other hand, our realized application can be </a:t>
            </a:r>
            <a:r>
              <a:rPr lang="en-US" dirty="0">
                <a:solidFill>
                  <a:schemeClr val="bg2"/>
                </a:solidFill>
              </a:rPr>
              <a:t>extended</a:t>
            </a:r>
            <a:r>
              <a:rPr lang="en-US" dirty="0">
                <a:solidFill>
                  <a:schemeClr val="tx1"/>
                </a:solidFill>
              </a:rPr>
              <a:t> by :</a:t>
            </a:r>
            <a:br>
              <a:rPr lang="en-US" dirty="0">
                <a:solidFill>
                  <a:schemeClr val="tx1"/>
                </a:solidFill>
              </a:rPr>
            </a:br>
            <a:r>
              <a:rPr lang="en-US" dirty="0">
                <a:solidFill>
                  <a:schemeClr val="tx1"/>
                </a:solidFill>
              </a:rPr>
              <a:t> </a:t>
            </a:r>
            <a:br>
              <a:rPr lang="en-US" dirty="0">
                <a:solidFill>
                  <a:schemeClr val="tx1"/>
                </a:solidFill>
              </a:rPr>
            </a:br>
            <a:r>
              <a:rPr lang="en-US" dirty="0">
                <a:solidFill>
                  <a:schemeClr val="tx1"/>
                </a:solidFill>
              </a:rPr>
              <a:t>* further improving the </a:t>
            </a:r>
            <a:r>
              <a:rPr lang="en-US" dirty="0">
                <a:solidFill>
                  <a:schemeClr val="bg2"/>
                </a:solidFill>
              </a:rPr>
              <a:t>Chatbot feature</a:t>
            </a:r>
            <a:br>
              <a:rPr lang="en-US" dirty="0">
                <a:solidFill>
                  <a:schemeClr val="tx1"/>
                </a:solidFill>
              </a:rPr>
            </a:br>
            <a:br>
              <a:rPr lang="en-US" dirty="0">
                <a:solidFill>
                  <a:schemeClr val="tx1"/>
                </a:solidFill>
              </a:rPr>
            </a:br>
            <a:r>
              <a:rPr lang="en-US" dirty="0">
                <a:solidFill>
                  <a:schemeClr val="tx1"/>
                </a:solidFill>
              </a:rPr>
              <a:t>* adding an event </a:t>
            </a:r>
            <a:r>
              <a:rPr lang="en-US" dirty="0">
                <a:solidFill>
                  <a:schemeClr val="bg2"/>
                </a:solidFill>
              </a:rPr>
              <a:t>notification system</a:t>
            </a:r>
            <a:br>
              <a:rPr lang="en-US" dirty="0">
                <a:solidFill>
                  <a:schemeClr val="tx1"/>
                </a:solidFill>
              </a:rPr>
            </a:br>
            <a:r>
              <a:rPr lang="en-US" dirty="0">
                <a:solidFill>
                  <a:schemeClr val="tx1"/>
                </a:solidFill>
              </a:rPr>
              <a:t> </a:t>
            </a:r>
            <a:br>
              <a:rPr lang="en-US" dirty="0">
                <a:solidFill>
                  <a:schemeClr val="tx1"/>
                </a:solidFill>
              </a:rPr>
            </a:br>
            <a:r>
              <a:rPr lang="en-US" dirty="0">
                <a:solidFill>
                  <a:schemeClr val="tx1"/>
                </a:solidFill>
              </a:rPr>
              <a:t>* adding  </a:t>
            </a:r>
            <a:r>
              <a:rPr lang="en-US" dirty="0">
                <a:solidFill>
                  <a:schemeClr val="bg2"/>
                </a:solidFill>
              </a:rPr>
              <a:t>multilingual support </a:t>
            </a:r>
            <a:r>
              <a:rPr lang="en-US" dirty="0">
                <a:solidFill>
                  <a:schemeClr val="tx1"/>
                </a:solidFill>
              </a:rPr>
              <a:t>in future updates.</a:t>
            </a:r>
          </a:p>
        </p:txBody>
      </p:sp>
    </p:spTree>
    <p:extLst>
      <p:ext uri="{BB962C8B-B14F-4D97-AF65-F5344CB8AC3E}">
        <p14:creationId xmlns:p14="http://schemas.microsoft.com/office/powerpoint/2010/main" val="252005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29"/>
          <p:cNvPicPr preferRelativeResize="0">
            <a:picLocks noGrp="1"/>
          </p:cNvPicPr>
          <p:nvPr>
            <p:ph type="pic" idx="2"/>
          </p:nvPr>
        </p:nvPicPr>
        <p:blipFill rotWithShape="1">
          <a:blip r:embed="rId3">
            <a:alphaModFix/>
          </a:blip>
          <a:srcRect l="12175" r="24966"/>
          <a:stretch/>
        </p:blipFill>
        <p:spPr>
          <a:xfrm>
            <a:off x="0" y="539500"/>
            <a:ext cx="3675602" cy="3897300"/>
          </a:xfrm>
          <a:prstGeom prst="rect">
            <a:avLst/>
          </a:prstGeom>
          <a:noFill/>
          <a:ln>
            <a:noFill/>
          </a:ln>
        </p:spPr>
      </p:pic>
      <p:sp>
        <p:nvSpPr>
          <p:cNvPr id="294" name="Google Shape;294;p29"/>
          <p:cNvSpPr/>
          <p:nvPr/>
        </p:nvSpPr>
        <p:spPr>
          <a:xfrm>
            <a:off x="2709375" y="1075150"/>
            <a:ext cx="6622800" cy="2933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9"/>
          <p:cNvSpPr txBox="1">
            <a:spLocks noGrp="1"/>
          </p:cNvSpPr>
          <p:nvPr>
            <p:ph type="title"/>
          </p:nvPr>
        </p:nvSpPr>
        <p:spPr>
          <a:xfrm>
            <a:off x="3779925" y="1307100"/>
            <a:ext cx="4650900" cy="2529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3"/>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a:t>Context</a:t>
            </a:r>
            <a:endParaRPr/>
          </a:p>
        </p:txBody>
      </p:sp>
      <p:sp>
        <p:nvSpPr>
          <p:cNvPr id="96" name="Google Shape;96;p3"/>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01</a:t>
            </a:r>
            <a:endParaRPr/>
          </a:p>
        </p:txBody>
      </p:sp>
      <p:pic>
        <p:nvPicPr>
          <p:cNvPr id="97" name="Google Shape;97;p3"/>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6" name="Online Media 5" title="Demo Lightning Application 2023/06/06">
            <a:hlinkClick r:id="" action="ppaction://media"/>
            <a:extLst>
              <a:ext uri="{FF2B5EF4-FFF2-40B4-BE49-F238E27FC236}">
                <a16:creationId xmlns:a16="http://schemas.microsoft.com/office/drawing/2014/main" id="{CD82AF43-C8ED-7C87-F34A-D2D722863D6D}"/>
              </a:ext>
            </a:extLst>
          </p:cNvPr>
          <p:cNvPicPr>
            <a:picLocks noRot="1" noChangeAspect="1"/>
          </p:cNvPicPr>
          <p:nvPr>
            <a:videoFile r:link="rId1"/>
          </p:nvPr>
        </p:nvPicPr>
        <p:blipFill>
          <a:blip r:embed="rId4"/>
          <a:stretch>
            <a:fillRect/>
          </a:stretch>
        </p:blipFill>
        <p:spPr>
          <a:xfrm>
            <a:off x="0" y="0"/>
            <a:ext cx="9144000" cy="5166360"/>
          </a:xfrm>
          <a:prstGeom prst="rect">
            <a:avLst/>
          </a:prstGeom>
        </p:spPr>
      </p:pic>
      <p:sp>
        <p:nvSpPr>
          <p:cNvPr id="2" name="TextBox 1">
            <a:extLst>
              <a:ext uri="{FF2B5EF4-FFF2-40B4-BE49-F238E27FC236}">
                <a16:creationId xmlns:a16="http://schemas.microsoft.com/office/drawing/2014/main" id="{42643EB1-CCD8-BC0E-FB8A-C8B8B04DF9B3}"/>
              </a:ext>
            </a:extLst>
          </p:cNvPr>
          <p:cNvSpPr txBox="1"/>
          <p:nvPr/>
        </p:nvSpPr>
        <p:spPr>
          <a:xfrm>
            <a:off x="8716617" y="4850296"/>
            <a:ext cx="427383" cy="338554"/>
          </a:xfrm>
          <a:prstGeom prst="rect">
            <a:avLst/>
          </a:prstGeom>
          <a:noFill/>
        </p:spPr>
        <p:txBody>
          <a:bodyPr wrap="square" rtlCol="0">
            <a:spAutoFit/>
          </a:bodyPr>
          <a:lstStyle/>
          <a:p>
            <a:fld id="{5B5EA3C4-A413-47F9-A51A-50314C863BFA}" type="slidenum">
              <a:rPr lang="en-US" sz="1600" b="1" smtClean="0">
                <a:solidFill>
                  <a:schemeClr val="bg1"/>
                </a:solidFill>
              </a:rPr>
              <a:t>40</a:t>
            </a:fld>
            <a:endParaRPr lang="en-US" sz="1600" b="1" dirty="0">
              <a:solidFill>
                <a:schemeClr val="bg1"/>
              </a:solidFill>
            </a:endParaRPr>
          </a:p>
        </p:txBody>
      </p:sp>
    </p:spTree>
    <p:extLst>
      <p:ext uri="{BB962C8B-B14F-4D97-AF65-F5344CB8AC3E}">
        <p14:creationId xmlns:p14="http://schemas.microsoft.com/office/powerpoint/2010/main" val="418176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Context</a:t>
            </a:r>
            <a:endParaRPr/>
          </a:p>
        </p:txBody>
      </p:sp>
      <p:sp>
        <p:nvSpPr>
          <p:cNvPr id="103" name="Google Shape;103;p4"/>
          <p:cNvSpPr txBox="1">
            <a:spLocks noGrp="1"/>
          </p:cNvSpPr>
          <p:nvPr>
            <p:ph type="body" idx="1"/>
          </p:nvPr>
        </p:nvSpPr>
        <p:spPr>
          <a:xfrm>
            <a:off x="301500" y="1160450"/>
            <a:ext cx="4886726"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dirty="0"/>
              <a:t>Salesforce is a highly customizable advanced </a:t>
            </a:r>
            <a:r>
              <a:rPr lang="en-US" dirty="0">
                <a:solidFill>
                  <a:srgbClr val="FF0000"/>
                </a:solidFill>
              </a:rPr>
              <a:t>CRM</a:t>
            </a:r>
            <a:r>
              <a:rPr lang="en-US" dirty="0"/>
              <a:t>,</a:t>
            </a:r>
          </a:p>
          <a:p>
            <a:pPr marL="285750" lvl="0" indent="-285750" algn="l" rtl="0">
              <a:lnSpc>
                <a:spcPct val="100000"/>
              </a:lnSpc>
              <a:spcBef>
                <a:spcPts val="0"/>
              </a:spcBef>
              <a:spcAft>
                <a:spcPts val="0"/>
              </a:spcAft>
              <a:buSzPts val="1400"/>
              <a:buFont typeface="Noto Sans Symbols"/>
              <a:buChar char="⮚"/>
            </a:pPr>
            <a:r>
              <a:rPr lang="en-US" dirty="0"/>
              <a:t>It </a:t>
            </a:r>
            <a:r>
              <a:rPr lang="en-US" dirty="0">
                <a:solidFill>
                  <a:srgbClr val="FF0000"/>
                </a:solidFill>
              </a:rPr>
              <a:t>stores customer data </a:t>
            </a:r>
          </a:p>
          <a:p>
            <a:pPr marL="285750" lvl="0" indent="-285750" algn="l" rtl="0">
              <a:lnSpc>
                <a:spcPct val="100000"/>
              </a:lnSpc>
              <a:spcBef>
                <a:spcPts val="0"/>
              </a:spcBef>
              <a:spcAft>
                <a:spcPts val="0"/>
              </a:spcAft>
              <a:buSzPts val="1400"/>
              <a:buFont typeface="Noto Sans Symbols"/>
              <a:buChar char="⮚"/>
            </a:pPr>
            <a:endParaRPr lang="en-US" dirty="0">
              <a:solidFill>
                <a:srgbClr val="FF0000"/>
              </a:solidFill>
            </a:endParaRPr>
          </a:p>
          <a:p>
            <a:pPr marL="285750" lvl="0" indent="-285750" algn="l" rtl="0">
              <a:lnSpc>
                <a:spcPct val="100000"/>
              </a:lnSpc>
              <a:spcBef>
                <a:spcPts val="0"/>
              </a:spcBef>
              <a:spcAft>
                <a:spcPts val="0"/>
              </a:spcAft>
              <a:buSzPts val="1400"/>
              <a:buFont typeface="Noto Sans Symbols"/>
              <a:buChar char="⮚"/>
            </a:pPr>
            <a:r>
              <a:rPr lang="en-US" dirty="0">
                <a:solidFill>
                  <a:schemeClr val="tx1"/>
                </a:solidFill>
              </a:rPr>
              <a:t>Provides</a:t>
            </a:r>
            <a:r>
              <a:rPr lang="en-US" dirty="0"/>
              <a:t> ways to </a:t>
            </a:r>
            <a:r>
              <a:rPr lang="en-US" dirty="0">
                <a:solidFill>
                  <a:srgbClr val="FF0000"/>
                </a:solidFill>
              </a:rPr>
              <a:t>collaborate with other workers</a:t>
            </a:r>
            <a:r>
              <a:rPr lang="en-US" dirty="0"/>
              <a:t> </a:t>
            </a:r>
          </a:p>
          <a:p>
            <a:pPr marL="285750" lvl="0" indent="-285750" algn="l" rtl="0">
              <a:lnSpc>
                <a:spcPct val="100000"/>
              </a:lnSpc>
              <a:spcBef>
                <a:spcPts val="0"/>
              </a:spcBef>
              <a:spcAft>
                <a:spcPts val="0"/>
              </a:spcAft>
              <a:buSzPts val="1400"/>
              <a:buFont typeface="Noto Sans Symbols"/>
              <a:buChar char="⮚"/>
            </a:pPr>
            <a:endParaRPr lang="en-US" dirty="0"/>
          </a:p>
          <a:p>
            <a:pPr marL="285750" lvl="0" indent="-285750" algn="l" rtl="0">
              <a:lnSpc>
                <a:spcPct val="100000"/>
              </a:lnSpc>
              <a:spcBef>
                <a:spcPts val="0"/>
              </a:spcBef>
              <a:spcAft>
                <a:spcPts val="0"/>
              </a:spcAft>
              <a:buSzPts val="1400"/>
              <a:buFont typeface="Noto Sans Symbols"/>
              <a:buChar char="⮚"/>
            </a:pPr>
            <a:endParaRPr lang="en-US" dirty="0"/>
          </a:p>
          <a:p>
            <a:pPr marL="285750" lvl="0" indent="-285750" algn="l" rtl="0">
              <a:lnSpc>
                <a:spcPct val="100000"/>
              </a:lnSpc>
              <a:spcBef>
                <a:spcPts val="0"/>
              </a:spcBef>
              <a:spcAft>
                <a:spcPts val="0"/>
              </a:spcAft>
              <a:buSzPts val="1400"/>
              <a:buFont typeface="Noto Sans Symbols"/>
              <a:buChar char="⮚"/>
            </a:pPr>
            <a:r>
              <a:rPr lang="en-US" dirty="0"/>
              <a:t>Provides High Impact &amp; Low Effort:</a:t>
            </a:r>
            <a:endParaRPr dirty="0"/>
          </a:p>
          <a:p>
            <a:pPr marL="285750" lvl="0" indent="-285750" algn="l" rtl="0">
              <a:lnSpc>
                <a:spcPct val="100000"/>
              </a:lnSpc>
              <a:spcBef>
                <a:spcPts val="0"/>
              </a:spcBef>
              <a:spcAft>
                <a:spcPts val="0"/>
              </a:spcAft>
              <a:buClr>
                <a:srgbClr val="FF0000"/>
              </a:buClr>
              <a:buSzPts val="1400"/>
              <a:buFont typeface="Noto Sans Symbols"/>
              <a:buChar char="❑"/>
            </a:pPr>
            <a:r>
              <a:rPr lang="en-US" dirty="0"/>
              <a:t>The platform goal is to make big changes with minimal effort</a:t>
            </a:r>
          </a:p>
          <a:p>
            <a:pPr marL="285750" lvl="0" indent="-285750" algn="l" rtl="0">
              <a:lnSpc>
                <a:spcPct val="100000"/>
              </a:lnSpc>
              <a:spcBef>
                <a:spcPts val="0"/>
              </a:spcBef>
              <a:spcAft>
                <a:spcPts val="0"/>
              </a:spcAft>
              <a:buClr>
                <a:srgbClr val="FF0000"/>
              </a:buClr>
              <a:buSzPts val="1400"/>
              <a:buFont typeface="Noto Sans Symbols"/>
              <a:buChar char="❑"/>
            </a:pPr>
            <a:endParaRPr dirty="0"/>
          </a:p>
          <a:p>
            <a:pPr marL="285750" lvl="0" indent="-285750" algn="l" rtl="0">
              <a:lnSpc>
                <a:spcPct val="100000"/>
              </a:lnSpc>
              <a:spcBef>
                <a:spcPts val="0"/>
              </a:spcBef>
              <a:spcAft>
                <a:spcPts val="0"/>
              </a:spcAft>
              <a:buClr>
                <a:srgbClr val="FF0000"/>
              </a:buClr>
              <a:buSzPts val="1400"/>
              <a:buFont typeface="Noto Sans Symbols"/>
              <a:buChar char="❑"/>
            </a:pPr>
            <a:r>
              <a:rPr lang="en-US" dirty="0"/>
              <a:t>The platform goal is to solve mistakes that impact the buyer</a:t>
            </a:r>
            <a:br>
              <a:rPr lang="en-US" dirty="0"/>
            </a:br>
            <a:br>
              <a:rPr lang="en-US" dirty="0"/>
            </a:br>
            <a:br>
              <a:rPr lang="en-US" dirty="0"/>
            </a:br>
            <a:r>
              <a:rPr lang="en-US" dirty="0"/>
              <a:t>=&gt; D</a:t>
            </a:r>
            <a:r>
              <a:rPr lang="en-US" sz="1800" b="0" i="0" u="none" strike="noStrike" baseline="0" dirty="0">
                <a:latin typeface="NimbusRomNo9L-Regu"/>
              </a:rPr>
              <a:t>ynamic expandable interfaces using additional extensions.   (e.g. Chatter extension)</a:t>
            </a:r>
            <a:endParaRPr dirty="0"/>
          </a:p>
          <a:p>
            <a:pPr marL="285750" lvl="0" indent="-196850" algn="l" rtl="0">
              <a:lnSpc>
                <a:spcPct val="100000"/>
              </a:lnSpc>
              <a:spcBef>
                <a:spcPts val="0"/>
              </a:spcBef>
              <a:spcAft>
                <a:spcPts val="0"/>
              </a:spcAft>
              <a:buClr>
                <a:srgbClr val="FF0000"/>
              </a:buClr>
              <a:buSzPts val="1400"/>
              <a:buFont typeface="Noto Sans Symbols"/>
              <a:buNone/>
            </a:pPr>
            <a:endParaRPr dirty="0"/>
          </a:p>
        </p:txBody>
      </p:sp>
      <p:pic>
        <p:nvPicPr>
          <p:cNvPr id="104" name="Google Shape;104;p4" descr="CCM Salesforce App"/>
          <p:cNvPicPr preferRelativeResize="0"/>
          <p:nvPr/>
        </p:nvPicPr>
        <p:blipFill rotWithShape="1">
          <a:blip r:embed="rId3">
            <a:alphaModFix/>
          </a:blip>
          <a:srcRect/>
          <a:stretch/>
        </p:blipFill>
        <p:spPr>
          <a:xfrm>
            <a:off x="7059168" y="119992"/>
            <a:ext cx="1908076" cy="125398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05" name="Google Shape;105;p4" descr="An example of a Chatter post to collaborate on a specific property."/>
          <p:cNvPicPr preferRelativeResize="0"/>
          <p:nvPr/>
        </p:nvPicPr>
        <p:blipFill rotWithShape="1">
          <a:blip r:embed="rId4">
            <a:alphaModFix/>
          </a:blip>
          <a:srcRect/>
          <a:stretch/>
        </p:blipFill>
        <p:spPr>
          <a:xfrm>
            <a:off x="5307496" y="1502224"/>
            <a:ext cx="3659748" cy="3196251"/>
          </a:xfrm>
          <a:prstGeom prst="rect">
            <a:avLst/>
          </a:prstGeom>
          <a:noFill/>
          <a:ln>
            <a:noFill/>
          </a:ln>
        </p:spPr>
      </p:pic>
      <p:sp>
        <p:nvSpPr>
          <p:cNvPr id="4" name="TextBox 3">
            <a:extLst>
              <a:ext uri="{FF2B5EF4-FFF2-40B4-BE49-F238E27FC236}">
                <a16:creationId xmlns:a16="http://schemas.microsoft.com/office/drawing/2014/main" id="{631E1C6C-08D3-8472-6451-5E44E6DC1CDD}"/>
              </a:ext>
            </a:extLst>
          </p:cNvPr>
          <p:cNvSpPr txBox="1"/>
          <p:nvPr/>
        </p:nvSpPr>
        <p:spPr>
          <a:xfrm>
            <a:off x="8716617" y="4850296"/>
            <a:ext cx="427383" cy="338554"/>
          </a:xfrm>
          <a:prstGeom prst="rect">
            <a:avLst/>
          </a:prstGeom>
          <a:noFill/>
        </p:spPr>
        <p:txBody>
          <a:bodyPr wrap="square" rtlCol="0">
            <a:spAutoFit/>
          </a:bodyPr>
          <a:lstStyle/>
          <a:p>
            <a:fld id="{E80217AF-CE3C-45A4-9989-A91D94B8907A}" type="slidenum">
              <a:rPr lang="en-US" sz="1600" b="1" smtClean="0"/>
              <a:t>5</a:t>
            </a:fld>
            <a:endParaRPr lang="en-US" sz="16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dirty="0"/>
              <a:t>Context</a:t>
            </a:r>
            <a:endParaRPr dirty="0"/>
          </a:p>
        </p:txBody>
      </p:sp>
      <p:pic>
        <p:nvPicPr>
          <p:cNvPr id="111" name="Google Shape;111;p5" descr="CCM Salesforce App"/>
          <p:cNvPicPr preferRelativeResize="0"/>
          <p:nvPr/>
        </p:nvPicPr>
        <p:blipFill rotWithShape="1">
          <a:blip r:embed="rId3">
            <a:alphaModFix/>
          </a:blip>
          <a:srcRect/>
          <a:stretch/>
        </p:blipFill>
        <p:spPr>
          <a:xfrm>
            <a:off x="7059168" y="119992"/>
            <a:ext cx="1908076" cy="125398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12" name="Google Shape;112;p5"/>
          <p:cNvSpPr txBox="1">
            <a:spLocks noGrp="1"/>
          </p:cNvSpPr>
          <p:nvPr>
            <p:ph type="body" idx="1"/>
          </p:nvPr>
        </p:nvSpPr>
        <p:spPr>
          <a:xfrm>
            <a:off x="948600" y="1828075"/>
            <a:ext cx="3522000" cy="26205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pic>
        <p:nvPicPr>
          <p:cNvPr id="113" name="Google Shape;113;p5"/>
          <p:cNvPicPr preferRelativeResize="0"/>
          <p:nvPr/>
        </p:nvPicPr>
        <p:blipFill rotWithShape="1">
          <a:blip r:embed="rId4">
            <a:alphaModFix/>
          </a:blip>
          <a:srcRect/>
          <a:stretch/>
        </p:blipFill>
        <p:spPr>
          <a:xfrm>
            <a:off x="776287" y="1507600"/>
            <a:ext cx="7591425" cy="3190875"/>
          </a:xfrm>
          <a:prstGeom prst="rect">
            <a:avLst/>
          </a:prstGeom>
          <a:noFill/>
          <a:ln>
            <a:noFill/>
          </a:ln>
        </p:spPr>
      </p:pic>
      <p:sp>
        <p:nvSpPr>
          <p:cNvPr id="2" name="Google Shape;103;p4">
            <a:extLst>
              <a:ext uri="{FF2B5EF4-FFF2-40B4-BE49-F238E27FC236}">
                <a16:creationId xmlns:a16="http://schemas.microsoft.com/office/drawing/2014/main" id="{4B90C99D-8AB7-52E1-1B88-36BC664F8D98}"/>
              </a:ext>
            </a:extLst>
          </p:cNvPr>
          <p:cNvSpPr txBox="1">
            <a:spLocks/>
          </p:cNvSpPr>
          <p:nvPr/>
        </p:nvSpPr>
        <p:spPr>
          <a:xfrm>
            <a:off x="176756" y="954157"/>
            <a:ext cx="7088748" cy="5308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1pPr>
            <a:lvl2pPr marL="914400" marR="0" lvl="1"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2pPr>
            <a:lvl3pPr marL="1371600" marR="0" lvl="2"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3pPr>
            <a:lvl4pPr marL="1828800" marR="0" lvl="3"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4pPr>
            <a:lvl5pPr marL="2286000" marR="0" lvl="4"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5pPr>
            <a:lvl6pPr marL="2743200" marR="0" lvl="5"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6pPr>
            <a:lvl7pPr marL="3200400" marR="0" lvl="6"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7pPr>
            <a:lvl8pPr marL="3657600" marR="0" lvl="7"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8pPr>
            <a:lvl9pPr marL="4114800" marR="0" lvl="8" indent="-317500" algn="l" rtl="0">
              <a:lnSpc>
                <a:spcPct val="115000"/>
              </a:lnSpc>
              <a:spcBef>
                <a:spcPts val="0"/>
              </a:spcBef>
              <a:spcAft>
                <a:spcPts val="0"/>
              </a:spcAft>
              <a:buClr>
                <a:schemeClr val="dk1"/>
              </a:buClr>
              <a:buSzPts val="1400"/>
              <a:buFont typeface="Reem Kufi"/>
              <a:buChar char="■"/>
              <a:defRPr sz="1400" b="0" i="0" u="none" strike="noStrike" cap="none">
                <a:solidFill>
                  <a:schemeClr val="dk1"/>
                </a:solidFill>
                <a:latin typeface="Reem Kufi"/>
                <a:ea typeface="Reem Kufi"/>
                <a:cs typeface="Reem Kufi"/>
                <a:sym typeface="Reem Kufi"/>
              </a:defRPr>
            </a:lvl9pPr>
          </a:lstStyle>
          <a:p>
            <a:pPr marL="285750" indent="-196850">
              <a:buClr>
                <a:srgbClr val="FF0000"/>
              </a:buClr>
              <a:buFont typeface="Noto Sans Symbols"/>
              <a:buNone/>
            </a:pPr>
            <a:r>
              <a:rPr lang="en-US" dirty="0"/>
              <a:t>Here are some common things businesses want to do with Salesforce and the </a:t>
            </a:r>
            <a:r>
              <a:rPr lang="en-US" dirty="0">
                <a:solidFill>
                  <a:schemeClr val="tx2"/>
                </a:solidFill>
              </a:rPr>
              <a:t>features</a:t>
            </a:r>
            <a:r>
              <a:rPr lang="en-US" dirty="0"/>
              <a:t> Salesforce gives that support those activities </a:t>
            </a:r>
          </a:p>
        </p:txBody>
      </p:sp>
      <p:sp>
        <p:nvSpPr>
          <p:cNvPr id="5" name="TextBox 4">
            <a:extLst>
              <a:ext uri="{FF2B5EF4-FFF2-40B4-BE49-F238E27FC236}">
                <a16:creationId xmlns:a16="http://schemas.microsoft.com/office/drawing/2014/main" id="{8936A693-7B1C-B9CD-8A19-605BF468A6B1}"/>
              </a:ext>
            </a:extLst>
          </p:cNvPr>
          <p:cNvSpPr txBox="1"/>
          <p:nvPr/>
        </p:nvSpPr>
        <p:spPr>
          <a:xfrm>
            <a:off x="8716617" y="4850296"/>
            <a:ext cx="427383" cy="338554"/>
          </a:xfrm>
          <a:prstGeom prst="rect">
            <a:avLst/>
          </a:prstGeom>
          <a:noFill/>
        </p:spPr>
        <p:txBody>
          <a:bodyPr wrap="square" rtlCol="0">
            <a:spAutoFit/>
          </a:bodyPr>
          <a:lstStyle/>
          <a:p>
            <a:fld id="{EA529CA0-CD4F-441F-A884-2A90E80CDDAD}" type="slidenum">
              <a:rPr lang="en-US" sz="1600" b="1" smtClean="0"/>
              <a:t>6</a:t>
            </a:fld>
            <a:endParaRPr lang="en-US" sz="1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6"/>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Context</a:t>
            </a:r>
            <a:endParaRPr/>
          </a:p>
        </p:txBody>
      </p:sp>
      <p:pic>
        <p:nvPicPr>
          <p:cNvPr id="119" name="Google Shape;119;p6" descr="CCM Salesforce App"/>
          <p:cNvPicPr preferRelativeResize="0"/>
          <p:nvPr/>
        </p:nvPicPr>
        <p:blipFill rotWithShape="1">
          <a:blip r:embed="rId3">
            <a:alphaModFix/>
          </a:blip>
          <a:srcRect/>
          <a:stretch/>
        </p:blipFill>
        <p:spPr>
          <a:xfrm>
            <a:off x="7059168" y="119992"/>
            <a:ext cx="1908076" cy="125398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20" name="Google Shape;120;p6"/>
          <p:cNvSpPr txBox="1">
            <a:spLocks noGrp="1"/>
          </p:cNvSpPr>
          <p:nvPr>
            <p:ph type="body" idx="1"/>
          </p:nvPr>
        </p:nvSpPr>
        <p:spPr>
          <a:xfrm>
            <a:off x="301500" y="1160450"/>
            <a:ext cx="6757668"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In Salesforce, each user is identified by a unique </a:t>
            </a:r>
            <a:r>
              <a:rPr lang="en-US">
                <a:solidFill>
                  <a:srgbClr val="FF0000"/>
                </a:solidFill>
              </a:rPr>
              <a:t>username</a:t>
            </a:r>
            <a:r>
              <a:rPr lang="en-US"/>
              <a:t> and </a:t>
            </a:r>
            <a:r>
              <a:rPr lang="en-US">
                <a:solidFill>
                  <a:srgbClr val="FF0000"/>
                </a:solidFill>
              </a:rPr>
              <a:t>profile</a:t>
            </a:r>
            <a:r>
              <a:rPr lang="en-US"/>
              <a:t>. </a:t>
            </a:r>
            <a:endParaRPr/>
          </a:p>
          <a:p>
            <a:pPr marL="285750" lvl="0" indent="-196850" algn="l" rtl="0">
              <a:lnSpc>
                <a:spcPct val="100000"/>
              </a:lnSpc>
              <a:spcBef>
                <a:spcPts val="0"/>
              </a:spcBef>
              <a:spcAft>
                <a:spcPts val="0"/>
              </a:spcAft>
              <a:buSzPts val="1400"/>
              <a:buFont typeface="Noto Sans Symbols"/>
              <a:buNone/>
            </a:pPr>
            <a:endParaRPr/>
          </a:p>
          <a:p>
            <a:pPr marL="285750" lvl="0" indent="-285750" algn="l" rtl="0">
              <a:lnSpc>
                <a:spcPct val="100000"/>
              </a:lnSpc>
              <a:spcBef>
                <a:spcPts val="0"/>
              </a:spcBef>
              <a:spcAft>
                <a:spcPts val="0"/>
              </a:spcAft>
              <a:buSzPts val="1400"/>
              <a:buFont typeface="Noto Sans Symbols"/>
              <a:buChar char="⮚"/>
            </a:pPr>
            <a:r>
              <a:rPr lang="en-US"/>
              <a:t>Along with other settings, the profile determines what </a:t>
            </a:r>
            <a:r>
              <a:rPr lang="en-US">
                <a:solidFill>
                  <a:srgbClr val="FF0000"/>
                </a:solidFill>
              </a:rPr>
              <a:t>tasks</a:t>
            </a:r>
            <a:r>
              <a:rPr lang="en-US"/>
              <a:t> a user can perform, what </a:t>
            </a:r>
            <a:r>
              <a:rPr lang="en-US">
                <a:solidFill>
                  <a:srgbClr val="FF0000"/>
                </a:solidFill>
              </a:rPr>
              <a:t>data</a:t>
            </a:r>
            <a:r>
              <a:rPr lang="en-US"/>
              <a:t> they can view, and how they can </a:t>
            </a:r>
            <a:r>
              <a:rPr lang="en-US">
                <a:solidFill>
                  <a:srgbClr val="FF0000"/>
                </a:solidFill>
              </a:rPr>
              <a:t>use the data</a:t>
            </a:r>
            <a:r>
              <a:rPr lang="en-US"/>
              <a:t>.</a:t>
            </a:r>
            <a:endParaRPr/>
          </a:p>
        </p:txBody>
      </p:sp>
      <p:pic>
        <p:nvPicPr>
          <p:cNvPr id="121" name="Google Shape;121;p6"/>
          <p:cNvPicPr preferRelativeResize="0"/>
          <p:nvPr/>
        </p:nvPicPr>
        <p:blipFill rotWithShape="1">
          <a:blip r:embed="rId4">
            <a:alphaModFix/>
          </a:blip>
          <a:srcRect/>
          <a:stretch/>
        </p:blipFill>
        <p:spPr>
          <a:xfrm>
            <a:off x="1423686" y="2230951"/>
            <a:ext cx="6296628" cy="2753899"/>
          </a:xfrm>
          <a:prstGeom prst="rect">
            <a:avLst/>
          </a:prstGeom>
          <a:noFill/>
          <a:ln>
            <a:noFill/>
          </a:ln>
        </p:spPr>
      </p:pic>
      <p:sp>
        <p:nvSpPr>
          <p:cNvPr id="4" name="TextBox 3">
            <a:extLst>
              <a:ext uri="{FF2B5EF4-FFF2-40B4-BE49-F238E27FC236}">
                <a16:creationId xmlns:a16="http://schemas.microsoft.com/office/drawing/2014/main" id="{67C8BAAE-6418-4654-A733-9B054E329418}"/>
              </a:ext>
            </a:extLst>
          </p:cNvPr>
          <p:cNvSpPr txBox="1"/>
          <p:nvPr/>
        </p:nvSpPr>
        <p:spPr>
          <a:xfrm>
            <a:off x="8716617" y="4850296"/>
            <a:ext cx="427383" cy="338554"/>
          </a:xfrm>
          <a:prstGeom prst="rect">
            <a:avLst/>
          </a:prstGeom>
          <a:noFill/>
        </p:spPr>
        <p:txBody>
          <a:bodyPr wrap="square" rtlCol="0">
            <a:spAutoFit/>
          </a:bodyPr>
          <a:lstStyle/>
          <a:p>
            <a:fld id="{D7316749-67B0-4B4E-8F9C-1760E16FACC1}" type="slidenum">
              <a:rPr lang="en-US" sz="1600" b="1" smtClean="0"/>
              <a:t>7</a:t>
            </a:fld>
            <a:endParaRPr lang="en-US" sz="16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7"/>
          <p:cNvSpPr txBox="1">
            <a:spLocks noGrp="1"/>
          </p:cNvSpPr>
          <p:nvPr>
            <p:ph type="title"/>
          </p:nvPr>
        </p:nvSpPr>
        <p:spPr>
          <a:xfrm>
            <a:off x="720000" y="445025"/>
            <a:ext cx="7704000" cy="84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Context</a:t>
            </a:r>
            <a:endParaRPr/>
          </a:p>
        </p:txBody>
      </p:sp>
      <p:pic>
        <p:nvPicPr>
          <p:cNvPr id="127" name="Google Shape;127;p7" descr="CCM Salesforce App"/>
          <p:cNvPicPr preferRelativeResize="0"/>
          <p:nvPr/>
        </p:nvPicPr>
        <p:blipFill rotWithShape="1">
          <a:blip r:embed="rId3">
            <a:alphaModFix/>
          </a:blip>
          <a:srcRect/>
          <a:stretch/>
        </p:blipFill>
        <p:spPr>
          <a:xfrm>
            <a:off x="7059168" y="119992"/>
            <a:ext cx="1908076" cy="125398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28" name="Google Shape;128;p7"/>
          <p:cNvSpPr txBox="1">
            <a:spLocks noGrp="1"/>
          </p:cNvSpPr>
          <p:nvPr>
            <p:ph type="body" idx="1"/>
          </p:nvPr>
        </p:nvSpPr>
        <p:spPr>
          <a:xfrm>
            <a:off x="301500" y="1160450"/>
            <a:ext cx="6757668" cy="3824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Noto Sans Symbols"/>
              <a:buChar char="⮚"/>
            </a:pPr>
            <a:r>
              <a:rPr lang="en-US"/>
              <a:t>As a Salesforce admin, you manage users in your organization.</a:t>
            </a:r>
            <a:endParaRPr/>
          </a:p>
          <a:p>
            <a:pPr marL="285750" lvl="0" indent="-285750" algn="l" rtl="0">
              <a:lnSpc>
                <a:spcPct val="100000"/>
              </a:lnSpc>
              <a:spcBef>
                <a:spcPts val="0"/>
              </a:spcBef>
              <a:spcAft>
                <a:spcPts val="0"/>
              </a:spcAft>
              <a:buSzPts val="1400"/>
              <a:buFont typeface="Noto Sans Symbols"/>
              <a:buChar char="⮚"/>
            </a:pPr>
            <a:r>
              <a:rPr lang="en-US"/>
              <a:t>In addition to creating and assigning users, user management includes managing </a:t>
            </a:r>
            <a:r>
              <a:rPr lang="en-US">
                <a:solidFill>
                  <a:srgbClr val="FF0000"/>
                </a:solidFill>
              </a:rPr>
              <a:t>permissions</a:t>
            </a:r>
            <a:r>
              <a:rPr lang="en-US"/>
              <a:t> and </a:t>
            </a:r>
            <a:r>
              <a:rPr lang="en-US">
                <a:solidFill>
                  <a:srgbClr val="FF0000"/>
                </a:solidFill>
              </a:rPr>
              <a:t>licenses</a:t>
            </a:r>
            <a:r>
              <a:rPr lang="en-US"/>
              <a:t>, </a:t>
            </a:r>
            <a:r>
              <a:rPr lang="en-US">
                <a:solidFill>
                  <a:srgbClr val="FF0000"/>
                </a:solidFill>
              </a:rPr>
              <a:t>delegating users</a:t>
            </a:r>
            <a:r>
              <a:rPr lang="en-US"/>
              <a:t>, and more</a:t>
            </a:r>
            <a:endParaRPr/>
          </a:p>
          <a:p>
            <a:pPr marL="285750" lvl="0" indent="-196850" algn="l" rtl="0">
              <a:lnSpc>
                <a:spcPct val="100000"/>
              </a:lnSpc>
              <a:spcBef>
                <a:spcPts val="0"/>
              </a:spcBef>
              <a:spcAft>
                <a:spcPts val="0"/>
              </a:spcAft>
              <a:buSzPts val="1400"/>
              <a:buFont typeface="Noto Sans Symbols"/>
              <a:buNone/>
            </a:pPr>
            <a:endParaRPr/>
          </a:p>
        </p:txBody>
      </p:sp>
      <p:pic>
        <p:nvPicPr>
          <p:cNvPr id="129" name="Google Shape;129;p7"/>
          <p:cNvPicPr preferRelativeResize="0"/>
          <p:nvPr/>
        </p:nvPicPr>
        <p:blipFill rotWithShape="1">
          <a:blip r:embed="rId4">
            <a:alphaModFix/>
          </a:blip>
          <a:srcRect/>
          <a:stretch/>
        </p:blipFill>
        <p:spPr>
          <a:xfrm>
            <a:off x="2510286" y="1897249"/>
            <a:ext cx="5913713" cy="3126259"/>
          </a:xfrm>
          <a:prstGeom prst="rect">
            <a:avLst/>
          </a:prstGeom>
          <a:noFill/>
          <a:ln>
            <a:noFill/>
          </a:ln>
        </p:spPr>
      </p:pic>
      <p:sp>
        <p:nvSpPr>
          <p:cNvPr id="3" name="TextBox 2">
            <a:extLst>
              <a:ext uri="{FF2B5EF4-FFF2-40B4-BE49-F238E27FC236}">
                <a16:creationId xmlns:a16="http://schemas.microsoft.com/office/drawing/2014/main" id="{88F5C2FD-62C1-2A3E-1FAC-533F352A0B50}"/>
              </a:ext>
            </a:extLst>
          </p:cNvPr>
          <p:cNvSpPr txBox="1"/>
          <p:nvPr/>
        </p:nvSpPr>
        <p:spPr>
          <a:xfrm>
            <a:off x="8716617" y="4850296"/>
            <a:ext cx="427383" cy="338554"/>
          </a:xfrm>
          <a:prstGeom prst="rect">
            <a:avLst/>
          </a:prstGeom>
          <a:noFill/>
        </p:spPr>
        <p:txBody>
          <a:bodyPr wrap="square" rtlCol="0">
            <a:spAutoFit/>
          </a:bodyPr>
          <a:lstStyle/>
          <a:p>
            <a:fld id="{9451D18E-5741-451B-8259-0A1AB78B8DAF}" type="slidenum">
              <a:rPr lang="en-US" sz="1600" b="1" smtClean="0"/>
              <a:t>8</a:t>
            </a:fld>
            <a:endParaRPr lang="en-US" sz="16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8"/>
          <p:cNvSpPr txBox="1">
            <a:spLocks noGrp="1"/>
          </p:cNvSpPr>
          <p:nvPr>
            <p:ph type="title"/>
          </p:nvPr>
        </p:nvSpPr>
        <p:spPr>
          <a:xfrm>
            <a:off x="2087250" y="539500"/>
            <a:ext cx="5877600" cy="157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a:t>Problem &amp; Objectives</a:t>
            </a:r>
            <a:endParaRPr/>
          </a:p>
        </p:txBody>
      </p:sp>
      <p:sp>
        <p:nvSpPr>
          <p:cNvPr id="135" name="Google Shape;135;p8"/>
          <p:cNvSpPr txBox="1">
            <a:spLocks noGrp="1"/>
          </p:cNvSpPr>
          <p:nvPr>
            <p:ph type="title" idx="2"/>
          </p:nvPr>
        </p:nvSpPr>
        <p:spPr>
          <a:xfrm>
            <a:off x="701050" y="691288"/>
            <a:ext cx="1268400" cy="1269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02</a:t>
            </a:r>
            <a:endParaRPr/>
          </a:p>
        </p:txBody>
      </p:sp>
      <p:pic>
        <p:nvPicPr>
          <p:cNvPr id="136" name="Google Shape;136;p8"/>
          <p:cNvPicPr preferRelativeResize="0">
            <a:picLocks noGrp="1"/>
          </p:cNvPicPr>
          <p:nvPr>
            <p:ph type="pic" idx="3"/>
          </p:nvPr>
        </p:nvPicPr>
        <p:blipFill rotWithShape="1">
          <a:blip r:embed="rId3">
            <a:alphaModFix/>
          </a:blip>
          <a:srcRect t="14090" b="47711"/>
          <a:stretch/>
        </p:blipFill>
        <p:spPr>
          <a:xfrm>
            <a:off x="-15050" y="2815600"/>
            <a:ext cx="9159050" cy="2327898"/>
          </a:xfrm>
          <a:prstGeom prst="rect">
            <a:avLst/>
          </a:prstGeom>
          <a:noFill/>
          <a:ln>
            <a:noFill/>
          </a:ln>
        </p:spPr>
      </p:pic>
    </p:spTree>
  </p:cSld>
  <p:clrMapOvr>
    <a:masterClrMapping/>
  </p:clrMapOvr>
</p:sld>
</file>

<file path=ppt/theme/theme1.xml><?xml version="1.0" encoding="utf-8"?>
<a:theme xmlns:a="http://schemas.openxmlformats.org/drawingml/2006/main" name="A/B Testing Minitheme by Slidesgo">
  <a:themeElements>
    <a:clrScheme name="Simple Light">
      <a:dk1>
        <a:srgbClr val="191919"/>
      </a:dk1>
      <a:lt1>
        <a:srgbClr val="F1EADF"/>
      </a:lt1>
      <a:dk2>
        <a:srgbClr val="1155CC"/>
      </a:dk2>
      <a:lt2>
        <a:srgbClr val="C22242"/>
      </a:lt2>
      <a:accent1>
        <a:srgbClr val="F5C01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TotalTime>
  <Words>2070</Words>
  <Application>Microsoft Office PowerPoint</Application>
  <PresentationFormat>On-screen Show (16:9)</PresentationFormat>
  <Paragraphs>301</Paragraphs>
  <Slides>40</Slides>
  <Notes>40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Reem Kufi</vt:lpstr>
      <vt:lpstr>Quire Sans</vt:lpstr>
      <vt:lpstr>Bebas Neue</vt:lpstr>
      <vt:lpstr>NimbusRomNo9L-Regu</vt:lpstr>
      <vt:lpstr>arial</vt:lpstr>
      <vt:lpstr>Noto Sans Symbols</vt:lpstr>
      <vt:lpstr>Wingdings</vt:lpstr>
      <vt:lpstr>A/B Testing Minitheme by Slidesgo</vt:lpstr>
      <vt:lpstr>Graduation Project: Salesforce Community Management  Lightning Application</vt:lpstr>
      <vt:lpstr>TABLE OF CONTENTS</vt:lpstr>
      <vt:lpstr>Introduction</vt:lpstr>
      <vt:lpstr>Context</vt:lpstr>
      <vt:lpstr>Context</vt:lpstr>
      <vt:lpstr>Context</vt:lpstr>
      <vt:lpstr>Context</vt:lpstr>
      <vt:lpstr>Context</vt:lpstr>
      <vt:lpstr>Problem &amp; Objectives</vt:lpstr>
      <vt:lpstr>Problem </vt:lpstr>
      <vt:lpstr>Problem </vt:lpstr>
      <vt:lpstr>Objectives </vt:lpstr>
      <vt:lpstr>Study of the existing</vt:lpstr>
      <vt:lpstr>HubSpot</vt:lpstr>
      <vt:lpstr>HubSpot</vt:lpstr>
      <vt:lpstr>ZenDesk</vt:lpstr>
      <vt:lpstr>ZenDesk</vt:lpstr>
      <vt:lpstr>Conga</vt:lpstr>
      <vt:lpstr>Conga</vt:lpstr>
      <vt:lpstr>Methodology &amp; Architecture</vt:lpstr>
      <vt:lpstr>Methodology </vt:lpstr>
      <vt:lpstr>Architecture </vt:lpstr>
      <vt:lpstr>Conception</vt:lpstr>
      <vt:lpstr>Functional Needs</vt:lpstr>
      <vt:lpstr>Non-Functional Needs</vt:lpstr>
      <vt:lpstr>Global Use Case Diagram</vt:lpstr>
      <vt:lpstr>Consult users list UC</vt:lpstr>
      <vt:lpstr>Consult synthetic dashboard UC</vt:lpstr>
      <vt:lpstr>Consult failed login attempts UC</vt:lpstr>
      <vt:lpstr>Access Chatbot UC</vt:lpstr>
      <vt:lpstr>Class Diagram</vt:lpstr>
      <vt:lpstr>Access Dashboard Sequence Diagram</vt:lpstr>
      <vt:lpstr>Add members Sequence Diagram</vt:lpstr>
      <vt:lpstr>Consult failed login attempts Sequence Diagram</vt:lpstr>
      <vt:lpstr>Access Chatbot Sequence Diagram</vt:lpstr>
      <vt:lpstr>Implementation </vt:lpstr>
      <vt:lpstr>Software environment</vt:lpstr>
      <vt:lpstr>Conclusion &amp; Perspectives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Project: Salesforce Community Management  Lightning Application</dc:title>
  <dc:creator>Aslene</dc:creator>
  <cp:lastModifiedBy>Aslene</cp:lastModifiedBy>
  <cp:revision>23</cp:revision>
  <dcterms:modified xsi:type="dcterms:W3CDTF">2023-07-01T19:53:51Z</dcterms:modified>
</cp:coreProperties>
</file>